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2"/>
  </p:sldMasterIdLst>
  <p:notesMasterIdLst>
    <p:notesMasterId r:id="rId3"/>
  </p:notesMasterIdLst>
  <p:sldIdLst>
    <p:sldId id="256" r:id="rId4"/>
    <p:sldId id="258" r:id="rId5"/>
    <p:sldId id="265" r:id="rId6"/>
    <p:sldId id="260" r:id="rId7"/>
    <p:sldId id="267" r:id="rId8"/>
    <p:sldId id="261" r:id="rId9"/>
    <p:sldId id="268" r:id="rId10"/>
    <p:sldId id="264" r:id="rId11"/>
    <p:sldId id="262" r:id="rId12"/>
    <p:sldId id="263" r:id="rId13"/>
    <p:sldId id="266" r:id="rId14"/>
  </p:sldIdLst>
  <p:sldSz cx="12192000" cy="6858000"/>
  <p:notesSz cx="687546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FF33"/>
    <a:srgbClr val="66FF66"/>
    <a:srgbClr val="0066FF"/>
    <a:srgbClr val="99FF33"/>
    <a:srgbClr val="FF0066"/>
    <a:srgbClr val="00FF99"/>
    <a:srgbClr val="FF00FF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/>
    <p:restoredTop sz="94660"/>
  </p:normalViewPr>
  <p:slideViewPr>
    <p:cSldViewPr snapToGrid="0">
      <p:cViewPr varScale="1">
        <p:scale>
          <a:sx n="114" d="100"/>
          <a:sy n="114" d="100"/>
        </p:scale>
        <p:origin x="-498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ableStyles" Target="tableStyle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1T23:34:51.0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1,'9027'0,"-9003"0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1T23:35:01.4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1,'8892'0,"-8860"0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1T23:35:05.6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0,'0'5,"-2"24,2 1,1 0,2-1,1 1,1-1,1 0,12 31,2-11,-9-25,-1 1,-1-1,-1 2,-2-1,0 1,2 29,-8 180,-2-110,2-109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1T23:35:09.3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 0,'-1'9,"0"-1,-1 1,0-1,0 0,-5 12,-7 27,5 44,4 0,8 104,0-43,-4-86,-1-34,2 0,1 0,1 0,13 58,-8-50,3 15,-9-52,-1 0,1 0,0 0,0 0,1-1,-1 1,0 0,1-1,0 1,0-1,-1 1,5 2,-6-5,1 0,-1 1,1-1,-1 0,1 0,-1 0,1 0,-1 0,1 0,-1-1,1 1,-1 0,1 0,-1 0,1 0,-1-1,1 1,-1 0,0 0,1-1,-1 1,1 0,-1-1,0 1,1 0,-1-1,0 1,1-1,-1 1,0 0,0-1,1 1,-1-1,0 1,0-1,0 1,0-1,0 1,0-1,1 1,-1-1,0 1,0-1,-1 0,6-26,2-72,-8-140,-2 81,3-100,0 226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1T23:35:18.6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0,'8830'0,"-10067"0,1670 0,-433 0</inkml:trace>
</inkml:ink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60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EA092623-6724-41F7-85DC-7D0BEB1E8889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161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ja-JP" altLang="en-US"/>
          </a:p>
        </p:txBody>
      </p:sp>
      <p:sp>
        <p:nvSpPr>
          <p:cNvPr id="1162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547" y="4813866"/>
            <a:ext cx="5500370" cy="393861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63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64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34BB3F99-3305-401B-91AD-93248963A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6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43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5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2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53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4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0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99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1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1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22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1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22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123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44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2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1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72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3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3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1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37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138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45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4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42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1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51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1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41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5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1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11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0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20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0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25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2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3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0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9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9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0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8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2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8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08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22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0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58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09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56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7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8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6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0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05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1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956528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26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8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9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0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1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4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8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A8B63-5C83-4CE4-9FF1-B7D3F8BAEF8D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10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677D1C-C12A-43D6-83FB-1AE88D1D8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1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image" Target="../media/image19.jpeg" /><Relationship Id="rId2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20.jpeg" /><Relationship Id="rId2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customXml" Target="../ink/ink1.xml" /><Relationship Id="rId4" Type="http://schemas.openxmlformats.org/officeDocument/2006/relationships/image" Target="../media/image3.emf" /><Relationship Id="rId5" Type="http://schemas.openxmlformats.org/officeDocument/2006/relationships/customXml" Target="../ink/ink2.xml" /><Relationship Id="rId6" Type="http://schemas.openxmlformats.org/officeDocument/2006/relationships/image" Target="../media/image4.emf" /><Relationship Id="rId7" Type="http://schemas.openxmlformats.org/officeDocument/2006/relationships/customXml" Target="../ink/ink3.xml" /><Relationship Id="rId8" Type="http://schemas.openxmlformats.org/officeDocument/2006/relationships/image" Target="../media/image5.emf" /><Relationship Id="rId9" Type="http://schemas.openxmlformats.org/officeDocument/2006/relationships/customXml" Target="../ink/ink4.xml" /><Relationship Id="rId10" Type="http://schemas.openxmlformats.org/officeDocument/2006/relationships/image" Target="../media/image6.emf" /><Relationship Id="rId11" Type="http://schemas.openxmlformats.org/officeDocument/2006/relationships/customXml" Target="../ink/ink5.xml" /><Relationship Id="rId12" Type="http://schemas.openxmlformats.org/officeDocument/2006/relationships/image" Target="../media/image7.emf" /><Relationship Id="rId13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8.jpeg" /><Relationship Id="rId2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9.jpeg" /><Relationship Id="rId2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10.jpeg" /><Relationship Id="rId2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11.jpeg" /><Relationship Id="rId2" Type="http://schemas.openxmlformats.org/officeDocument/2006/relationships/image" Target="../media/image12.png" /><Relationship Id="rId3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13.jpeg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18.png" /><Relationship Id="rId2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タイトル 1"/>
          <p:cNvSpPr>
            <a:spLocks noGrp="1"/>
          </p:cNvSpPr>
          <p:nvPr>
            <p:ph type="ctrTitle"/>
          </p:nvPr>
        </p:nvSpPr>
        <p:spPr>
          <a:xfrm>
            <a:off x="-686508" y="470647"/>
            <a:ext cx="13066295" cy="3389217"/>
          </a:xfrm>
        </p:spPr>
        <p:txBody>
          <a:bodyPr anchor="ctr">
            <a:normAutofit fontScale="90000"/>
          </a:bodyPr>
          <a:lstStyle/>
          <a:p>
            <a:pPr algn="ctr"/>
            <a:r>
              <a:rPr kumimoji="1" lang="ja-JP" altLang="en-US" sz="5300" dirty="0">
                <a:solidFill>
                  <a:srgbClr val="FF0066"/>
                </a:solidFill>
              </a:rPr>
              <a:t>みんなで遊んで盛り上がろう</a:t>
            </a:r>
            <a:r>
              <a:rPr kumimoji="1" lang="en-US" altLang="ja-JP" sz="5300" dirty="0">
                <a:solidFill>
                  <a:srgbClr val="FF0066"/>
                </a:solidFill>
              </a:rPr>
              <a:t>‼</a:t>
            </a:r>
            <a:br>
              <a:rPr kumimoji="1" lang="en-US" altLang="ja-JP" sz="5300" dirty="0">
                <a:solidFill>
                  <a:srgbClr val="FF0066"/>
                </a:solidFill>
              </a:rPr>
            </a:br>
            <a:r>
              <a:rPr kumimoji="1" lang="en-US" altLang="ja-JP" sz="8900" dirty="0">
                <a:solidFill>
                  <a:srgbClr val="FF0066"/>
                </a:solidFill>
              </a:rPr>
              <a:t>『</a:t>
            </a:r>
            <a:r>
              <a:rPr kumimoji="1" lang="ja-JP" altLang="en-US" sz="8900" dirty="0">
                <a:solidFill>
                  <a:schemeClr val="tx1"/>
                </a:solidFill>
              </a:rPr>
              <a:t>山形まるごと</a:t>
            </a:r>
            <a:r>
              <a:rPr kumimoji="1" lang="ja-JP" altLang="en-US" sz="9600" dirty="0">
                <a:solidFill>
                  <a:schemeClr val="tx1"/>
                </a:solidFill>
              </a:rPr>
              <a:t>かるた</a:t>
            </a:r>
            <a:r>
              <a:rPr kumimoji="1" lang="en-US" altLang="ja-JP" sz="9600" dirty="0">
                <a:solidFill>
                  <a:srgbClr val="FF0066"/>
                </a:solidFill>
              </a:rPr>
              <a:t>』</a:t>
            </a:r>
            <a:br>
              <a:rPr kumimoji="1" lang="en-US" altLang="ja-JP" sz="9600" dirty="0">
                <a:solidFill>
                  <a:schemeClr val="tx1"/>
                </a:solidFill>
              </a:rPr>
            </a:br>
            <a:r>
              <a:rPr lang="ja-JP" altLang="en-US" sz="9600" dirty="0">
                <a:solidFill>
                  <a:schemeClr val="tx1"/>
                </a:solidFill>
              </a:rPr>
              <a:t>チームによるプレゼン</a:t>
            </a:r>
            <a:r>
              <a:rPr kumimoji="1" lang="ja-JP" altLang="en-US" sz="9600" dirty="0">
                <a:solidFill>
                  <a:srgbClr val="FFFFFF"/>
                </a:solidFill>
              </a:rPr>
              <a:t>　</a:t>
            </a:r>
          </a:p>
        </p:txBody>
      </p:sp>
      <p:sp>
        <p:nvSpPr>
          <p:cNvPr id="1167" name="字幕 2"/>
          <p:cNvSpPr>
            <a:spLocks noGrp="1"/>
          </p:cNvSpPr>
          <p:nvPr>
            <p:ph type="subTitle" idx="1"/>
          </p:nvPr>
        </p:nvSpPr>
        <p:spPr>
          <a:xfrm>
            <a:off x="1097634" y="4011168"/>
            <a:ext cx="9777630" cy="270662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dirty="0">
                <a:solidFill>
                  <a:schemeClr val="tx2"/>
                </a:solidFill>
              </a:rPr>
              <a:t>蔵王第一小学校　</a:t>
            </a:r>
            <a:r>
              <a:rPr kumimoji="1" lang="en-US" altLang="ja-JP" sz="5400" dirty="0">
                <a:solidFill>
                  <a:schemeClr val="tx2"/>
                </a:solidFill>
              </a:rPr>
              <a:t>6</a:t>
            </a:r>
            <a:r>
              <a:rPr kumimoji="1" lang="ja-JP" altLang="en-US" sz="5400" dirty="0">
                <a:solidFill>
                  <a:schemeClr val="tx2"/>
                </a:solidFill>
              </a:rPr>
              <a:t>年１組</a:t>
            </a:r>
            <a:endParaRPr kumimoji="1" lang="en-US" altLang="ja-JP" sz="5400" dirty="0">
              <a:solidFill>
                <a:schemeClr val="tx2"/>
              </a:solidFill>
            </a:endParaRPr>
          </a:p>
          <a:p>
            <a:pPr algn="ctr"/>
            <a:endParaRPr kumimoji="1" lang="ja-JP" altLang="en-US" sz="3800" dirty="0">
              <a:solidFill>
                <a:schemeClr val="tx2"/>
              </a:solidFill>
            </a:endParaRPr>
          </a:p>
          <a:p>
            <a:pPr algn="ctr"/>
            <a:endParaRPr kumimoji="1" lang="ja-JP" altLang="en-US" sz="3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700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0" build="p" autoUpdateAnimBg="0"/>
      <p:bldP spid="116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" name="図 4" descr="おもちゃ, 人形, 挿絵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3012" y="0"/>
            <a:ext cx="2393576" cy="2570768"/>
          </a:xfrm>
          <a:prstGeom prst="rect">
            <a:avLst/>
          </a:prstGeom>
        </p:spPr>
      </p:pic>
      <p:sp>
        <p:nvSpPr>
          <p:cNvPr id="1211" name="タイトル 1"/>
          <p:cNvSpPr>
            <a:spLocks noGrp="1"/>
          </p:cNvSpPr>
          <p:nvPr>
            <p:ph type="title"/>
          </p:nvPr>
        </p:nvSpPr>
        <p:spPr>
          <a:xfrm>
            <a:off x="677334" y="231422"/>
            <a:ext cx="8596668" cy="1508478"/>
          </a:xfrm>
        </p:spPr>
        <p:txBody>
          <a:bodyPr>
            <a:noAutofit/>
          </a:bodyPr>
          <a:lstStyle/>
          <a:p>
            <a:r>
              <a:rPr kumimoji="1" lang="ja-JP" altLang="en-US" sz="9600" dirty="0"/>
              <a:t>結論</a:t>
            </a:r>
          </a:p>
        </p:txBody>
      </p:sp>
      <p:sp>
        <p:nvSpPr>
          <p:cNvPr id="12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324" y="1739900"/>
            <a:ext cx="11975352" cy="4696178"/>
          </a:xfrm>
        </p:spPr>
        <p:txBody>
          <a:bodyPr>
            <a:noAutofit/>
          </a:bodyPr>
          <a:lstStyle/>
          <a:p>
            <a:r>
              <a:rPr kumimoji="1" lang="ja-JP" altLang="en-US" sz="6000" dirty="0"/>
              <a:t>このようなことから、私たち</a:t>
            </a:r>
            <a:endParaRPr kumimoji="1" lang="en-US" altLang="ja-JP" sz="6000" dirty="0"/>
          </a:p>
          <a:p>
            <a:r>
              <a:rPr kumimoji="1" lang="ja-JP" altLang="en-US" sz="6000" dirty="0"/>
              <a:t>山形まるごとかるたチーム</a:t>
            </a:r>
            <a:r>
              <a:rPr lang="ja-JP" altLang="en-US" sz="6000" dirty="0"/>
              <a:t>は</a:t>
            </a:r>
            <a:endParaRPr lang="en-US" altLang="ja-JP" sz="6000" dirty="0"/>
          </a:p>
          <a:p>
            <a:r>
              <a:rPr kumimoji="1" lang="ja-JP" altLang="en-US" sz="6000" dirty="0">
                <a:solidFill>
                  <a:srgbClr val="0066FF"/>
                </a:solidFill>
              </a:rPr>
              <a:t>メン愛好家ラーメン手形キーホ</a:t>
            </a:r>
            <a:endParaRPr kumimoji="1" lang="en-US" altLang="ja-JP" sz="6000" dirty="0">
              <a:solidFill>
                <a:srgbClr val="0066FF"/>
              </a:solidFill>
            </a:endParaRPr>
          </a:p>
          <a:p>
            <a:r>
              <a:rPr kumimoji="1" lang="ja-JP" altLang="en-US" sz="6000" dirty="0">
                <a:solidFill>
                  <a:srgbClr val="0066FF"/>
                </a:solidFill>
              </a:rPr>
              <a:t>ルダーに</a:t>
            </a:r>
            <a:r>
              <a:rPr lang="ja-JP" altLang="en-US" sz="6000" dirty="0">
                <a:solidFill>
                  <a:srgbClr val="0066FF"/>
                </a:solidFill>
              </a:rPr>
              <a:t>山形まるごと</a:t>
            </a:r>
            <a:r>
              <a:rPr kumimoji="1" lang="ja-JP" altLang="en-US" sz="6000" dirty="0">
                <a:solidFill>
                  <a:srgbClr val="0066FF"/>
                </a:solidFill>
              </a:rPr>
              <a:t>かるたを入れさせてもらいたい</a:t>
            </a:r>
            <a:r>
              <a:rPr kumimoji="1" lang="ja-JP" altLang="en-US" sz="6000" dirty="0"/>
              <a:t>と考えます。</a:t>
            </a:r>
          </a:p>
        </p:txBody>
      </p:sp>
    </p:spTree>
    <p:extLst>
      <p:ext uri="{BB962C8B-B14F-4D97-AF65-F5344CB8AC3E}">
        <p14:creationId xmlns:p14="http://schemas.microsoft.com/office/powerpoint/2010/main" val="229928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8234" y="215900"/>
            <a:ext cx="11273366" cy="6553199"/>
          </a:xfrm>
        </p:spPr>
        <p:txBody>
          <a:bodyPr>
            <a:noAutofit/>
          </a:bodyPr>
          <a:lstStyle/>
          <a:p>
            <a:r>
              <a:rPr kumimoji="1" lang="ja-JP" altLang="en-US" sz="8800" dirty="0">
                <a:solidFill>
                  <a:schemeClr val="accent2">
                    <a:lumMod val="75000"/>
                  </a:schemeClr>
                </a:solidFill>
              </a:rPr>
              <a:t>これでプレゼン</a:t>
            </a:r>
            <a:endParaRPr kumimoji="1" lang="en-US" altLang="ja-JP" sz="8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8800" dirty="0">
                <a:solidFill>
                  <a:schemeClr val="accent2">
                    <a:lumMod val="75000"/>
                  </a:schemeClr>
                </a:solidFill>
              </a:rPr>
              <a:t>発表を終わります。</a:t>
            </a:r>
            <a:endParaRPr kumimoji="1" lang="en-US" altLang="ja-JP" sz="8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9600" dirty="0">
                <a:solidFill>
                  <a:srgbClr val="66FF66"/>
                </a:solidFill>
              </a:rPr>
              <a:t>ありがとう</a:t>
            </a:r>
            <a:endParaRPr lang="en-US" altLang="ja-JP" sz="9600" dirty="0">
              <a:solidFill>
                <a:srgbClr val="66FF66"/>
              </a:solidFill>
            </a:endParaRPr>
          </a:p>
          <a:p>
            <a:r>
              <a:rPr lang="ja-JP" altLang="en-US" sz="9600" dirty="0">
                <a:solidFill>
                  <a:srgbClr val="66FF66"/>
                </a:solidFill>
              </a:rPr>
              <a:t>　　ございました。</a:t>
            </a:r>
            <a:endParaRPr kumimoji="1" lang="ja-JP" altLang="en-US" sz="9600" dirty="0">
              <a:solidFill>
                <a:srgbClr val="66FF66"/>
              </a:solidFill>
            </a:endParaRPr>
          </a:p>
        </p:txBody>
      </p:sp>
      <p:pic>
        <p:nvPicPr>
          <p:cNvPr id="1215" name="図 6" descr="背景パターン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4389196"/>
            <a:ext cx="2454275" cy="23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/>
              <a:t>事実</a:t>
            </a:r>
          </a:p>
        </p:txBody>
      </p:sp>
      <p:sp>
        <p:nvSpPr>
          <p:cNvPr id="11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959608"/>
            <a:ext cx="9573571" cy="43901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sz="4400" dirty="0"/>
              <a:t>＜今の現状＞</a:t>
            </a:r>
            <a:endParaRPr kumimoji="1" lang="en-US" altLang="ja-JP" sz="4400" dirty="0"/>
          </a:p>
          <a:p>
            <a:pPr marL="0" indent="0">
              <a:buNone/>
            </a:pPr>
            <a:r>
              <a:rPr lang="ja-JP" altLang="en-US" sz="4400" dirty="0">
                <a:solidFill>
                  <a:srgbClr val="3333FF"/>
                </a:solidFill>
              </a:rPr>
              <a:t>都道府県魅力度ランキングで</a:t>
            </a:r>
            <a:r>
              <a:rPr lang="en-US" altLang="ja-JP" sz="4400" dirty="0">
                <a:solidFill>
                  <a:srgbClr val="3333FF"/>
                </a:solidFill>
              </a:rPr>
              <a:t>28</a:t>
            </a:r>
            <a:r>
              <a:rPr lang="ja-JP" altLang="en-US" sz="4400" dirty="0">
                <a:solidFill>
                  <a:srgbClr val="3333FF"/>
                </a:solidFill>
              </a:rPr>
              <a:t>位</a:t>
            </a:r>
            <a:endParaRPr lang="en-US" altLang="ja-JP" sz="440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ja-JP" altLang="en-US" sz="4400" dirty="0">
                <a:solidFill>
                  <a:srgbClr val="3333FF"/>
                </a:solidFill>
              </a:rPr>
              <a:t>　　　　　　　　　　　　</a:t>
            </a:r>
            <a:r>
              <a:rPr lang="en-US" altLang="ja-JP" sz="4400" dirty="0">
                <a:solidFill>
                  <a:srgbClr val="3333FF"/>
                </a:solidFill>
              </a:rPr>
              <a:t>(2022</a:t>
            </a:r>
            <a:r>
              <a:rPr lang="ja-JP" altLang="en-US" sz="4400" dirty="0">
                <a:solidFill>
                  <a:srgbClr val="3333FF"/>
                </a:solidFill>
              </a:rPr>
              <a:t>年</a:t>
            </a:r>
            <a:r>
              <a:rPr lang="en-US" altLang="ja-JP" sz="4400" dirty="0">
                <a:solidFill>
                  <a:srgbClr val="3333FF"/>
                </a:solidFill>
              </a:rPr>
              <a:t>)</a:t>
            </a:r>
          </a:p>
          <a:p>
            <a:pPr marL="0" indent="0">
              <a:buNone/>
            </a:pPr>
            <a:r>
              <a:rPr lang="ja-JP" altLang="en-US" sz="4400" dirty="0">
                <a:solidFill>
                  <a:srgbClr val="00FF00"/>
                </a:solidFill>
              </a:rPr>
              <a:t>ラーメン消費量</a:t>
            </a:r>
            <a:r>
              <a:rPr lang="en-US" altLang="ja-JP" sz="4400" dirty="0">
                <a:solidFill>
                  <a:srgbClr val="00FF00"/>
                </a:solidFill>
              </a:rPr>
              <a:t>8</a:t>
            </a:r>
            <a:r>
              <a:rPr lang="ja-JP" altLang="en-US" sz="4400" dirty="0">
                <a:solidFill>
                  <a:srgbClr val="00FF00"/>
                </a:solidFill>
              </a:rPr>
              <a:t>年連続１位だったが途切</a:t>
            </a:r>
            <a:endParaRPr lang="en-US" altLang="ja-JP" sz="44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ja-JP" altLang="en-US" sz="4400" dirty="0">
                <a:solidFill>
                  <a:srgbClr val="00FF00"/>
                </a:solidFill>
              </a:rPr>
              <a:t>れる</a:t>
            </a:r>
            <a:endParaRPr lang="en-US" altLang="ja-JP" sz="44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ja-JP" altLang="en-US" sz="4400" u="sng" dirty="0">
                <a:solidFill>
                  <a:srgbClr val="FF00FF"/>
                </a:solidFill>
              </a:rPr>
              <a:t>ただ、</a:t>
            </a:r>
            <a:r>
              <a:rPr lang="en-US" altLang="ja-JP" sz="4400" u="sng" dirty="0">
                <a:solidFill>
                  <a:srgbClr val="FF00FF"/>
                </a:solidFill>
              </a:rPr>
              <a:t>SDGs</a:t>
            </a:r>
            <a:r>
              <a:rPr lang="ja-JP" altLang="en-US" sz="4400" u="sng" dirty="0">
                <a:solidFill>
                  <a:srgbClr val="FF00FF"/>
                </a:solidFill>
              </a:rPr>
              <a:t>への取り組み評価が高い都道</a:t>
            </a:r>
            <a:endParaRPr lang="en-US" altLang="ja-JP" sz="4400" u="sng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4400" u="sng" dirty="0">
                <a:solidFill>
                  <a:srgbClr val="FF00FF"/>
                </a:solidFill>
              </a:rPr>
              <a:t>府県ランキングでは</a:t>
            </a:r>
            <a:r>
              <a:rPr lang="en-US" altLang="ja-JP" sz="4400" u="sng" dirty="0">
                <a:solidFill>
                  <a:srgbClr val="FF00FF"/>
                </a:solidFill>
              </a:rPr>
              <a:t>5</a:t>
            </a:r>
            <a:r>
              <a:rPr lang="ja-JP" altLang="en-US" sz="4400" u="sng" dirty="0">
                <a:solidFill>
                  <a:srgbClr val="FF00FF"/>
                </a:solidFill>
              </a:rPr>
              <a:t>位に！（</a:t>
            </a:r>
            <a:r>
              <a:rPr lang="en-US" altLang="ja-JP" sz="4400" u="sng" dirty="0">
                <a:solidFill>
                  <a:srgbClr val="FF00FF"/>
                </a:solidFill>
              </a:rPr>
              <a:t>2022</a:t>
            </a:r>
            <a:r>
              <a:rPr lang="ja-JP" altLang="en-US" sz="4400" u="sng" dirty="0">
                <a:solidFill>
                  <a:srgbClr val="FF00FF"/>
                </a:solidFill>
              </a:rPr>
              <a:t>年）</a:t>
            </a:r>
            <a:endParaRPr lang="en-US" altLang="ja-JP" sz="4400" u="sng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4400" dirty="0"/>
              <a:t>　　　　　　　　</a:t>
            </a:r>
            <a:endParaRPr lang="en-US" altLang="ja-JP" sz="44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171" name="図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668" y="0"/>
            <a:ext cx="2076450" cy="2200275"/>
          </a:xfrm>
          <a:prstGeom prst="rect">
            <a:avLst/>
          </a:prstGeom>
        </p:spPr>
      </p:pic>
      <p:pic>
        <p:nvPicPr>
          <p:cNvPr id="1172" name="図 5" descr="テーブル_x000a__x000a_自動的に生成された説明"/>
          <p:cNvPicPr>
            <a:picLocks noChangeAspect="1"/>
          </p:cNvPicPr>
          <p:nvPr/>
        </p:nvPicPr>
        <p:blipFill>
          <a:blip r:embed="rId2"/>
          <a:srcRect b="28893"/>
          <a:stretch>
            <a:fillRect/>
          </a:stretch>
        </p:blipFill>
        <p:spPr>
          <a:xfrm>
            <a:off x="8765881" y="223511"/>
            <a:ext cx="3426119" cy="64109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r:id="rId3" p14:bwMode="auto">
            <p14:nvContentPartPr>
              <p14:cNvPr id="1173" name="インク 18"/>
              <p14:cNvContentPartPr/>
              <p14:nvPr/>
            </p14:nvContentPartPr>
            <p14:xfrm>
              <a:off x="8861294" y="2718296"/>
              <a:ext cx="3258360" cy="360"/>
            </p14:xfrm>
          </p:contentPart>
        </mc:Choice>
        <mc:Fallback>
          <p:pic>
            <p:nvPicPr>
              <p:cNvPr id="1173" name="インク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7291" y="2657068"/>
                <a:ext cx="3366540" cy="12245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" p14:bwMode="auto">
            <p14:nvContentPartPr>
              <p14:cNvPr id="1174" name="インク 19"/>
              <p14:cNvContentPartPr/>
              <p14:nvPr/>
            </p14:nvContentPartPr>
            <p14:xfrm>
              <a:off x="8874974" y="2422376"/>
              <a:ext cx="3212640" cy="360"/>
            </p14:xfrm>
          </p:contentPart>
        </mc:Choice>
        <mc:Fallback>
          <p:pic>
            <p:nvPicPr>
              <p:cNvPr id="1174" name="インク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20928" y="2361148"/>
                <a:ext cx="3323448" cy="12245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7" p14:bwMode="auto">
            <p14:nvContentPartPr>
              <p14:cNvPr id="1175" name="インク 20"/>
              <p14:cNvContentPartPr/>
              <p14:nvPr/>
            </p14:nvContentPartPr>
            <p14:xfrm>
              <a:off x="8847614" y="2393216"/>
              <a:ext cx="41760" cy="324360"/>
            </p14:xfrm>
          </p:contentPart>
        </mc:Choice>
        <mc:Fallback>
          <p:pic>
            <p:nvPicPr>
              <p:cNvPr id="1175" name="インク 2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88427" y="2285046"/>
                <a:ext cx="164146" cy="54121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9" p14:bwMode="auto">
            <p14:nvContentPartPr>
              <p14:cNvPr id="1176" name="インク 21"/>
              <p14:cNvContentPartPr/>
              <p14:nvPr/>
            </p14:nvContentPartPr>
            <p14:xfrm>
              <a:off x="12006254" y="2393216"/>
              <a:ext cx="30960" cy="380160"/>
            </p14:xfrm>
          </p:contentPart>
        </mc:Choice>
        <mc:Fallback>
          <p:pic>
            <p:nvPicPr>
              <p:cNvPr id="1176" name="インク 2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947747" y="2285454"/>
                <a:ext cx="150558" cy="59484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1" p14:bwMode="auto">
            <p14:nvContentPartPr>
              <p14:cNvPr id="1177" name="インク 22"/>
              <p14:cNvContentPartPr/>
              <p14:nvPr/>
            </p14:nvContentPartPr>
            <p14:xfrm>
              <a:off x="8901974" y="2606336"/>
              <a:ext cx="3179160" cy="360"/>
            </p14:xfrm>
          </p:contentPart>
        </mc:Choice>
        <mc:Fallback>
          <p:pic>
            <p:nvPicPr>
              <p:cNvPr id="1177" name="インク 2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48011" y="2545108"/>
                <a:ext cx="3284897" cy="122457"/>
              </a:xfrm>
              <a:prstGeom prst="rect"/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95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9" name="図 6" descr="抽象, 挿絵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9850" y="0"/>
            <a:ext cx="3002150" cy="3267456"/>
          </a:xfrm>
          <a:prstGeom prst="rect">
            <a:avLst/>
          </a:prstGeom>
        </p:spPr>
      </p:pic>
      <p:sp>
        <p:nvSpPr>
          <p:cNvPr id="1180" name="タイトル 1"/>
          <p:cNvSpPr>
            <a:spLocks noGrp="1"/>
          </p:cNvSpPr>
          <p:nvPr>
            <p:ph type="title"/>
          </p:nvPr>
        </p:nvSpPr>
        <p:spPr>
          <a:xfrm>
            <a:off x="780288" y="219456"/>
            <a:ext cx="8493714" cy="1292350"/>
          </a:xfrm>
        </p:spPr>
        <p:txBody>
          <a:bodyPr>
            <a:noAutofit/>
          </a:bodyPr>
          <a:lstStyle/>
          <a:p>
            <a:r>
              <a:rPr kumimoji="1" lang="ja-JP" altLang="en-US" sz="9600" dirty="0"/>
              <a:t>意見</a:t>
            </a:r>
          </a:p>
        </p:txBody>
      </p:sp>
      <p:sp>
        <p:nvSpPr>
          <p:cNvPr id="118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0288" y="1511807"/>
            <a:ext cx="8493714" cy="4529555"/>
          </a:xfrm>
        </p:spPr>
        <p:txBody>
          <a:bodyPr>
            <a:noAutofit/>
          </a:bodyPr>
          <a:lstStyle/>
          <a:p>
            <a:r>
              <a:rPr kumimoji="1" lang="ja-JP" altLang="en-US" sz="4800" dirty="0">
                <a:solidFill>
                  <a:srgbClr val="FF0066"/>
                </a:solidFill>
              </a:rPr>
              <a:t>これは、山形の魅力度を上げるチャンスなのではないか</a:t>
            </a:r>
            <a:endParaRPr lang="en-US" altLang="ja-JP" sz="4800" dirty="0">
              <a:solidFill>
                <a:srgbClr val="FF0066"/>
              </a:solidFill>
            </a:endParaRPr>
          </a:p>
          <a:p>
            <a:endParaRPr kumimoji="1" lang="en-US" altLang="ja-JP" sz="4800" dirty="0"/>
          </a:p>
          <a:p>
            <a:r>
              <a:rPr lang="ja-JP" altLang="en-US" sz="4800" dirty="0">
                <a:solidFill>
                  <a:srgbClr val="9933FF"/>
                </a:solidFill>
              </a:rPr>
              <a:t>↳大風印刷さんのメン愛好家ラーメン手形キーホルダーとコラボして、みんなを笑顔にしたい</a:t>
            </a:r>
            <a:endParaRPr kumimoji="1" lang="ja-JP" altLang="en-US" sz="48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2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タイトル 1"/>
          <p:cNvSpPr>
            <a:spLocks noGrp="1"/>
          </p:cNvSpPr>
          <p:nvPr>
            <p:ph type="title"/>
          </p:nvPr>
        </p:nvSpPr>
        <p:spPr>
          <a:xfrm>
            <a:off x="94129" y="86497"/>
            <a:ext cx="11177293" cy="3619871"/>
          </a:xfrm>
        </p:spPr>
        <p:txBody>
          <a:bodyPr>
            <a:noAutofit/>
          </a:bodyPr>
          <a:lstStyle/>
          <a:p>
            <a:r>
              <a:rPr lang="ja-JP" altLang="en-US" sz="4800" dirty="0">
                <a:solidFill>
                  <a:schemeClr val="accent2"/>
                </a:solidFill>
              </a:rPr>
              <a:t>提案</a:t>
            </a:r>
            <a:br>
              <a:rPr kumimoji="1" lang="en-US" altLang="ja-JP" sz="4800" dirty="0">
                <a:solidFill>
                  <a:schemeClr val="tx1"/>
                </a:solidFill>
              </a:rPr>
            </a:br>
            <a:r>
              <a:rPr kumimoji="1" lang="ja-JP" altLang="en-US" sz="5400" u="sng" dirty="0">
                <a:solidFill>
                  <a:srgbClr val="00B0F0"/>
                </a:solidFill>
              </a:rPr>
              <a:t>山形の魅力がつまった山形まるごと</a:t>
            </a:r>
            <a:br>
              <a:rPr kumimoji="1" lang="en-US" altLang="ja-JP" sz="5400" u="sng" dirty="0">
                <a:solidFill>
                  <a:srgbClr val="00B0F0"/>
                </a:solidFill>
              </a:rPr>
            </a:br>
            <a:r>
              <a:rPr kumimoji="1" lang="ja-JP" altLang="en-US" sz="5400" u="sng" dirty="0">
                <a:solidFill>
                  <a:srgbClr val="00B0F0"/>
                </a:solidFill>
              </a:rPr>
              <a:t>かるたをメン愛好家ラーメン手形キーホルダーに入れさせてもらう</a:t>
            </a:r>
          </a:p>
        </p:txBody>
      </p:sp>
      <p:sp>
        <p:nvSpPr>
          <p:cNvPr id="118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1778" y="3706368"/>
            <a:ext cx="10350844" cy="3065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solidFill>
                  <a:srgbClr val="00FF99"/>
                </a:solidFill>
              </a:rPr>
              <a:t>→かるたはたくさんの人と遊んで楽しむものだし、どの世代の方でも楽しんでもらえると思ったから。</a:t>
            </a:r>
            <a:endParaRPr kumimoji="1" lang="en-US" altLang="ja-JP" sz="4000" dirty="0">
              <a:solidFill>
                <a:srgbClr val="00FF99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00FF99"/>
                </a:solidFill>
              </a:rPr>
              <a:t>→遊べば遊ぶほど山形市のことを知れるから。</a:t>
            </a:r>
            <a:endParaRPr kumimoji="1" lang="en-US" altLang="ja-JP" sz="4000" dirty="0">
              <a:solidFill>
                <a:srgbClr val="00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2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7200" dirty="0"/>
              <a:t>どんなかるたか</a:t>
            </a:r>
          </a:p>
        </p:txBody>
      </p:sp>
      <p:sp>
        <p:nvSpPr>
          <p:cNvPr id="118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900" y="1701799"/>
            <a:ext cx="11849100" cy="5054601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6000" u="sng" dirty="0">
                <a:solidFill>
                  <a:srgbClr val="0070C0"/>
                </a:solidFill>
              </a:rPr>
              <a:t>あ～んまで全</a:t>
            </a:r>
            <a:r>
              <a:rPr kumimoji="1" lang="en-US" altLang="ja-JP" sz="6000" u="sng" dirty="0">
                <a:solidFill>
                  <a:srgbClr val="0070C0"/>
                </a:solidFill>
              </a:rPr>
              <a:t>46</a:t>
            </a:r>
            <a:r>
              <a:rPr kumimoji="1" lang="ja-JP" altLang="en-US" sz="6000" u="sng" dirty="0">
                <a:solidFill>
                  <a:srgbClr val="0070C0"/>
                </a:solidFill>
              </a:rPr>
              <a:t>種類</a:t>
            </a:r>
            <a:endParaRPr kumimoji="1" lang="en-US" altLang="ja-JP" sz="6000" u="sng" dirty="0">
              <a:solidFill>
                <a:srgbClr val="0070C0"/>
              </a:solidFill>
            </a:endParaRPr>
          </a:p>
          <a:p>
            <a:r>
              <a:rPr lang="ja-JP" altLang="en-US" sz="6000" dirty="0">
                <a:solidFill>
                  <a:srgbClr val="0070C0"/>
                </a:solidFill>
              </a:rPr>
              <a:t>大きさは大体</a:t>
            </a:r>
            <a:endParaRPr lang="en-US" altLang="ja-JP" sz="6000" dirty="0">
              <a:solidFill>
                <a:srgbClr val="0070C0"/>
              </a:solidFill>
            </a:endParaRPr>
          </a:p>
          <a:p>
            <a:r>
              <a:rPr lang="ja-JP" altLang="en-US" sz="5400" dirty="0">
                <a:solidFill>
                  <a:srgbClr val="0070C0"/>
                </a:solidFill>
              </a:rPr>
              <a:t>５，５ｃｍ</a:t>
            </a:r>
            <a:r>
              <a:rPr lang="en-US" altLang="ja-JP" sz="5400" dirty="0">
                <a:solidFill>
                  <a:srgbClr val="0070C0"/>
                </a:solidFill>
              </a:rPr>
              <a:t>×</a:t>
            </a:r>
            <a:r>
              <a:rPr lang="ja-JP" altLang="en-US" sz="5400" dirty="0">
                <a:solidFill>
                  <a:srgbClr val="0070C0"/>
                </a:solidFill>
              </a:rPr>
              <a:t>４ｃｍ</a:t>
            </a:r>
            <a:r>
              <a:rPr lang="en-US" altLang="ja-JP" sz="5400" dirty="0">
                <a:solidFill>
                  <a:srgbClr val="0070C0"/>
                </a:solidFill>
              </a:rPr>
              <a:t>×</a:t>
            </a:r>
            <a:r>
              <a:rPr lang="ja-JP" altLang="en-US" sz="5400" dirty="0">
                <a:solidFill>
                  <a:srgbClr val="0070C0"/>
                </a:solidFill>
              </a:rPr>
              <a:t>０，３ｃｍ</a:t>
            </a:r>
            <a:endParaRPr lang="en-US" altLang="ja-JP" sz="5400" dirty="0">
              <a:solidFill>
                <a:srgbClr val="0070C0"/>
              </a:solidFill>
            </a:endParaRPr>
          </a:p>
          <a:p>
            <a:r>
              <a:rPr kumimoji="1" lang="ja-JP" altLang="en-US" sz="5400" dirty="0">
                <a:solidFill>
                  <a:srgbClr val="0070C0"/>
                </a:solidFill>
              </a:rPr>
              <a:t>　　　　　　　　　　　　</a:t>
            </a:r>
            <a:r>
              <a:rPr kumimoji="1" lang="ja-JP" altLang="en-US" sz="6000" dirty="0">
                <a:solidFill>
                  <a:srgbClr val="0070C0"/>
                </a:solidFill>
              </a:rPr>
              <a:t>くらい</a:t>
            </a:r>
            <a:endParaRPr kumimoji="1" lang="en-US" altLang="ja-JP" sz="6000" dirty="0">
              <a:solidFill>
                <a:srgbClr val="0070C0"/>
              </a:solidFill>
            </a:endParaRPr>
          </a:p>
          <a:p>
            <a:r>
              <a:rPr lang="ja-JP" altLang="en-US" sz="6000" i="1" u="sng" dirty="0">
                <a:solidFill>
                  <a:schemeClr val="tx2">
                    <a:lumMod val="75000"/>
                  </a:schemeClr>
                </a:solidFill>
              </a:rPr>
              <a:t>どのように入れるか案が</a:t>
            </a:r>
            <a:endParaRPr lang="en-US" altLang="ja-JP" sz="6000" i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6000" i="1" u="sng" dirty="0">
                <a:solidFill>
                  <a:schemeClr val="tx2">
                    <a:lumMod val="75000"/>
                  </a:schemeClr>
                </a:solidFill>
              </a:rPr>
              <a:t>二つあります</a:t>
            </a:r>
            <a:endParaRPr kumimoji="1" lang="en-US" altLang="ja-JP" sz="6000" i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sz="5400" dirty="0"/>
          </a:p>
        </p:txBody>
      </p:sp>
      <p:pic>
        <p:nvPicPr>
          <p:cNvPr id="1188" name="図 4" descr="抽象, 挿絵, 人形, おもちゃ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3149" y="101600"/>
            <a:ext cx="4661165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1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タイトル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617379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どのように入れるか</a:t>
            </a:r>
          </a:p>
        </p:txBody>
      </p:sp>
      <p:sp>
        <p:nvSpPr>
          <p:cNvPr id="119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7000" y="1092200"/>
            <a:ext cx="11620500" cy="5765800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sz="10100" dirty="0"/>
              <a:t>＜普通に入れる＞　</a:t>
            </a:r>
            <a:endParaRPr lang="en-US" altLang="ja-JP" sz="10100" dirty="0"/>
          </a:p>
          <a:p>
            <a:r>
              <a:rPr lang="ja-JP" altLang="en-US" sz="10100" dirty="0">
                <a:solidFill>
                  <a:srgbClr val="9933FF"/>
                </a:solidFill>
              </a:rPr>
              <a:t>キーホルダーと説明書と一緒</a:t>
            </a:r>
            <a:endParaRPr lang="en-US" altLang="ja-JP" sz="10100" dirty="0">
              <a:solidFill>
                <a:srgbClr val="9933FF"/>
              </a:solidFill>
            </a:endParaRPr>
          </a:p>
          <a:p>
            <a:r>
              <a:rPr lang="ja-JP" altLang="en-US" sz="10100" dirty="0">
                <a:solidFill>
                  <a:srgbClr val="9933FF"/>
                </a:solidFill>
              </a:rPr>
              <a:t>に入れさせてもらう</a:t>
            </a:r>
            <a:endParaRPr lang="en-US" altLang="ja-JP" sz="10100" dirty="0">
              <a:solidFill>
                <a:srgbClr val="9933FF"/>
              </a:solidFill>
            </a:endParaRPr>
          </a:p>
          <a:p>
            <a:r>
              <a:rPr lang="ja-JP" altLang="en-US" sz="10100" dirty="0"/>
              <a:t>読み札と取り札</a:t>
            </a:r>
            <a:endParaRPr lang="en-US" altLang="ja-JP" sz="10100" dirty="0"/>
          </a:p>
          <a:p>
            <a:r>
              <a:rPr lang="ja-JP" altLang="en-US" sz="10100" dirty="0"/>
              <a:t>一枚ずつ</a:t>
            </a:r>
          </a:p>
          <a:p>
            <a:endParaRPr lang="en-US" altLang="ja-JP" sz="10100" dirty="0"/>
          </a:p>
        </p:txBody>
      </p:sp>
      <p:pic>
        <p:nvPicPr>
          <p:cNvPr id="1192" name="図 5"/>
          <p:cNvPicPr>
            <a:picLocks noChangeAspect="1"/>
          </p:cNvPicPr>
          <p:nvPr/>
        </p:nvPicPr>
        <p:blipFill>
          <a:blip r:embed="rId1"/>
          <a:srcRect l="22412" r="13403"/>
          <a:stretch>
            <a:fillRect/>
          </a:stretch>
        </p:blipFill>
        <p:spPr>
          <a:xfrm>
            <a:off x="7509250" y="3543300"/>
            <a:ext cx="45557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0334" y="461037"/>
            <a:ext cx="10727266" cy="4881826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＜説明書に入れる＞</a:t>
            </a:r>
            <a:endParaRPr lang="en-US" altLang="ja-JP" sz="6000" dirty="0"/>
          </a:p>
          <a:p>
            <a:r>
              <a:rPr kumimoji="1" lang="ja-JP" altLang="en-US" sz="6000" dirty="0">
                <a:solidFill>
                  <a:srgbClr val="9933FF"/>
                </a:solidFill>
              </a:rPr>
              <a:t>説明書の</a:t>
            </a:r>
            <a:r>
              <a:rPr lang="ja-JP" altLang="en-US" sz="6000" dirty="0">
                <a:solidFill>
                  <a:srgbClr val="9933FF"/>
                </a:solidFill>
              </a:rPr>
              <a:t>右</a:t>
            </a:r>
            <a:r>
              <a:rPr kumimoji="1" lang="ja-JP" altLang="en-US" sz="6000" dirty="0">
                <a:solidFill>
                  <a:srgbClr val="9933FF"/>
                </a:solidFill>
              </a:rPr>
              <a:t>側に</a:t>
            </a:r>
            <a:endParaRPr kumimoji="1" lang="en-US" altLang="ja-JP" sz="6000" dirty="0">
              <a:solidFill>
                <a:srgbClr val="9933FF"/>
              </a:solidFill>
            </a:endParaRPr>
          </a:p>
          <a:p>
            <a:r>
              <a:rPr kumimoji="1" lang="ja-JP" altLang="en-US" sz="6000" dirty="0">
                <a:solidFill>
                  <a:srgbClr val="9933FF"/>
                </a:solidFill>
              </a:rPr>
              <a:t>つけさせてもらう</a:t>
            </a:r>
            <a:endParaRPr kumimoji="1" lang="en-US" altLang="ja-JP" sz="6000" dirty="0">
              <a:solidFill>
                <a:srgbClr val="9933FF"/>
              </a:solidFill>
            </a:endParaRPr>
          </a:p>
          <a:p>
            <a:r>
              <a:rPr lang="ja-JP" altLang="en-US" sz="6000" dirty="0"/>
              <a:t>読み札と取り札一枚ずつ</a:t>
            </a:r>
            <a:endParaRPr kumimoji="1" lang="ja-JP" altLang="en-US" sz="6000" dirty="0"/>
          </a:p>
        </p:txBody>
      </p:sp>
      <p:pic>
        <p:nvPicPr>
          <p:cNvPr id="1195" name="図 4"/>
          <p:cNvPicPr>
            <a:picLocks noChangeAspect="1"/>
          </p:cNvPicPr>
          <p:nvPr/>
        </p:nvPicPr>
        <p:blipFill>
          <a:blip r:embed="rId1"/>
          <a:srcRect l="-2" t="46307" r="253" b="20755"/>
          <a:stretch>
            <a:fillRect/>
          </a:stretch>
        </p:blipFill>
        <p:spPr>
          <a:xfrm>
            <a:off x="226403" y="4457700"/>
            <a:ext cx="11739194" cy="2260600"/>
          </a:xfrm>
          <a:prstGeom prst="rect">
            <a:avLst/>
          </a:prstGeom>
        </p:spPr>
      </p:pic>
      <p:pic>
        <p:nvPicPr>
          <p:cNvPr id="1196" name="図 6" descr="おもちゃ, 時計, 部屋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60" y="-60179"/>
            <a:ext cx="4756084" cy="40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2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" name="図 6" descr="アイコン_x000a__x000a_中程度の精度で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256" y="52495"/>
            <a:ext cx="4221074" cy="3161352"/>
          </a:xfrm>
          <a:prstGeom prst="rect">
            <a:avLst/>
          </a:prstGeom>
        </p:spPr>
      </p:pic>
      <p:sp>
        <p:nvSpPr>
          <p:cNvPr id="1199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8000" dirty="0"/>
              <a:t>　　試作品紹介</a:t>
            </a:r>
            <a:endParaRPr kumimoji="1" lang="ja-JP" altLang="en-US" sz="8000" dirty="0"/>
          </a:p>
        </p:txBody>
      </p:sp>
      <p:sp>
        <p:nvSpPr>
          <p:cNvPr id="1200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　　</a:t>
            </a:r>
            <a:r>
              <a:rPr lang="ja-JP" altLang="en-US" sz="4400" dirty="0"/>
              <a:t>４つ</a:t>
            </a:r>
            <a:r>
              <a:rPr kumimoji="1" lang="ja-JP" altLang="en-US" sz="4400" dirty="0"/>
              <a:t>の試作品を作りました！</a:t>
            </a:r>
            <a:endParaRPr kumimoji="1" lang="en-US" altLang="ja-JP" sz="4400" dirty="0"/>
          </a:p>
          <a:p>
            <a:pPr marL="0" indent="0">
              <a:buNone/>
            </a:pPr>
            <a:endParaRPr kumimoji="1" lang="ja-JP" altLang="en-US" sz="4400" dirty="0"/>
          </a:p>
        </p:txBody>
      </p:sp>
      <p:pic>
        <p:nvPicPr>
          <p:cNvPr id="1201" name="図 17" descr="さ　のかる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0" y="2884176"/>
            <a:ext cx="3631245" cy="2043425"/>
          </a:xfrm>
          <a:prstGeom prst="rect">
            <a:avLst/>
          </a:prstGeom>
        </p:spPr>
      </p:pic>
      <p:pic>
        <p:nvPicPr>
          <p:cNvPr id="1202" name="図 19" descr="つ　のかる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569" y="2885132"/>
            <a:ext cx="3631245" cy="2042469"/>
          </a:xfrm>
          <a:prstGeom prst="rect">
            <a:avLst/>
          </a:prstGeom>
        </p:spPr>
      </p:pic>
      <p:pic>
        <p:nvPicPr>
          <p:cNvPr id="1203" name="図 21" descr="ら　のかる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703" y="4927601"/>
            <a:ext cx="3631245" cy="2042345"/>
          </a:xfrm>
          <a:prstGeom prst="rect">
            <a:avLst/>
          </a:prstGeom>
        </p:spPr>
      </p:pic>
      <p:pic>
        <p:nvPicPr>
          <p:cNvPr id="1204" name="図 4" descr="テキスト, ホワイトボード_x000a__x000a_自動的に生成された説明"/>
          <p:cNvPicPr>
            <a:picLocks noChangeAspect="1"/>
          </p:cNvPicPr>
          <p:nvPr/>
        </p:nvPicPr>
        <p:blipFill>
          <a:blip r:embed="rId5"/>
          <a:srcRect l="5690" r="6828"/>
          <a:stretch>
            <a:fillRect/>
          </a:stretch>
        </p:blipFill>
        <p:spPr>
          <a:xfrm>
            <a:off x="7216602" y="4926521"/>
            <a:ext cx="3178002" cy="20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8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" name="図 4" descr="おもちゃ, 食品, テーブル, 時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00" y="447512"/>
            <a:ext cx="4348551" cy="2254576"/>
          </a:xfrm>
          <a:prstGeom prst="rect">
            <a:avLst/>
          </a:prstGeom>
        </p:spPr>
      </p:pic>
      <p:sp>
        <p:nvSpPr>
          <p:cNvPr id="1207" name="タイトル 1"/>
          <p:cNvSpPr>
            <a:spLocks noGrp="1"/>
          </p:cNvSpPr>
          <p:nvPr>
            <p:ph type="title"/>
          </p:nvPr>
        </p:nvSpPr>
        <p:spPr>
          <a:xfrm>
            <a:off x="161365" y="220501"/>
            <a:ext cx="8918402" cy="1354299"/>
          </a:xfrm>
        </p:spPr>
        <p:txBody>
          <a:bodyPr>
            <a:noAutofit/>
          </a:bodyPr>
          <a:lstStyle/>
          <a:p>
            <a:r>
              <a:rPr lang="ja-JP" altLang="en-US" sz="8800" dirty="0"/>
              <a:t>予算</a:t>
            </a:r>
            <a:br>
              <a:rPr lang="en-US" altLang="ja-JP" sz="8800" dirty="0"/>
            </a:br>
            <a:endParaRPr kumimoji="1" lang="ja-JP" altLang="en-US" sz="8800" dirty="0"/>
          </a:p>
        </p:txBody>
      </p:sp>
      <p:sp>
        <p:nvSpPr>
          <p:cNvPr id="120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365" y="1473200"/>
            <a:ext cx="9493623" cy="5196541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かるたを作るとなると、やはりお金がかかわってきます。</a:t>
            </a:r>
            <a:endParaRPr kumimoji="1" lang="en-US" altLang="ja-JP" sz="4400" dirty="0"/>
          </a:p>
          <a:p>
            <a:r>
              <a:rPr lang="ja-JP" altLang="en-US" sz="4400" dirty="0"/>
              <a:t>予算のことも考えなくてはなりません。</a:t>
            </a:r>
            <a:endParaRPr lang="en-US" altLang="ja-JP" sz="4400" dirty="0"/>
          </a:p>
          <a:p>
            <a:r>
              <a:rPr kumimoji="1" lang="ja-JP" altLang="en-US" sz="4400" u="sng" dirty="0">
                <a:solidFill>
                  <a:schemeClr val="accent2">
                    <a:lumMod val="75000"/>
                  </a:schemeClr>
                </a:solidFill>
              </a:rPr>
              <a:t>ただ、新しいものを作るのではなく、印刷のみで終わるため、そこまでお金がかからないと考えられます。</a:t>
            </a:r>
          </a:p>
        </p:txBody>
      </p:sp>
    </p:spTree>
    <p:extLst>
      <p:ext uri="{BB962C8B-B14F-4D97-AF65-F5344CB8AC3E}">
        <p14:creationId xmlns:p14="http://schemas.microsoft.com/office/powerpoint/2010/main" val="2117666786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tint val="96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TotalTime>22605</TotalTime>
  <Words>349</Words>
  <Application>JUST Focus</Application>
  <Paragraphs>52</Paragraph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游ゴシック</vt:lpstr>
      <vt:lpstr>Arial</vt:lpstr>
      <vt:lpstr>Trebuchet MS</vt:lpstr>
      <vt:lpstr>Wingdings 3</vt:lpstr>
      <vt:lpstr>ファセット</vt:lpstr>
      <vt:lpstr>みんなで遊んで盛り上がろう‼ 『山形まるごとかるた』 チームによるプレゼン　</vt:lpstr>
      <vt:lpstr>事実</vt:lpstr>
      <vt:lpstr>意見</vt:lpstr>
      <vt:lpstr>提案 山形の魅力がつまった山形まるごと かるたをメン愛好家ラーメン手形キーホルダーに入れさせてもらう</vt:lpstr>
      <vt:lpstr>どんなかるたか</vt:lpstr>
      <vt:lpstr>どのように入れるか</vt:lpstr>
      <vt:lpstr>PowerPoint プレゼンテーション</vt:lpstr>
      <vt:lpstr>　　試作品紹介</vt:lpstr>
      <vt:lpstr xml:space="preserve">予算 </vt:lpstr>
      <vt:lpstr>結論</vt:lpstr>
      <vt:lpstr>PowerPoint プレゼンテーション</vt:lpstr>
    </vt:vector>
  </TitlesOfParts>
  <LinksUpToDate>false</LinksUpToDate>
  <SharedDoc>false</SharedDoc>
  <HyperlinksChanged>false</HyperlinksChanged>
  <AppVersion>4.1.7</AppVersion>
  <PresentationFormat>ユーザー設定</PresentationFormat>
  <Slides>11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かるたを入れる　案</dc:title>
  <dc:creator>松井渚紗</dc:creator>
  <cp:lastModifiedBy>dpc-02</cp:lastModifiedBy>
  <cp:lastPrinted>2022-12-14T02:07:27Z</cp:lastPrinted>
  <dcterms:created xsi:type="dcterms:W3CDTF">2022-11-22T08:13:49Z</dcterms:created>
  <dcterms:modified xsi:type="dcterms:W3CDTF">2023-03-08T01:31:33Z</dcterms:modified>
  <cp:revision>7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