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6" r:id="rId2"/>
  </p:sldMasterIdLst>
  <p:notesMasterIdLst>
    <p:notesMasterId r:id="rId3"/>
  </p:notesMasterIdLst>
  <p:sldIdLst>
    <p:sldId id="256" r:id="rId4"/>
    <p:sldId id="265" r:id="rId5"/>
    <p:sldId id="257" r:id="rId6"/>
    <p:sldId id="262" r:id="rId7"/>
    <p:sldId id="259" r:id="rId8"/>
    <p:sldId id="261" r:id="rId9"/>
    <p:sldId id="260" r:id="rId10"/>
    <p:sldId id="258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2"/>
    <p:restoredTop sz="94660"/>
  </p:normalViewPr>
  <p:slideViewPr>
    <p:cSldViewPr snapToGrid="0">
      <p:cViewPr>
        <p:scale>
          <a:sx n="78" d="100"/>
          <a:sy n="78" d="100"/>
        </p:scale>
        <p:origin x="-1656" y="-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22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22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22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22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22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37" name="Picture 15" descr="HD-PanelTitleR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8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9" name="Picture 16" descr="HDRibbonTitle-UniformTri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40" name="Picture 19" descr="HDRibbonTitle-UniformTri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1041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2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43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46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0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04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17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3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1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25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26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127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1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30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97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3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7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41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42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143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4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47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51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5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5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58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0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65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7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8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01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6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60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1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2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4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5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1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1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2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4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7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7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3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8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1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61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1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2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9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8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0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1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973667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5.png" /><Relationship Id="rId19" Type="http://schemas.openxmlformats.org/officeDocument/2006/relationships/image" Target="../media/image6.png" /><Relationship Id="rId20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26" name="Picture 7" descr="HD-PanelContent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7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28" name="Picture 9" descr="HDRibbonContent-UniformTrim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9" name="Picture 10" descr="HDRibbonContent-UniformTrim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2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FD3214-DD83-4BA9-99D6-09A1793AE420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10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0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F1514C-C735-4D0E-91AD-EDC112283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84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  <p:sldLayoutId id="2147484351" r:id="rId15"/>
    <p:sldLayoutId id="2147484352" r:id="rId16"/>
    <p:sldLayoutId id="21474843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10.jpeg" /><Relationship Id="rId2" Type="http://schemas.openxmlformats.org/officeDocument/2006/relationships/image" Target="../media/image11.jpeg" /><Relationship Id="rId3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2.png" /><Relationship Id="rId3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16.jpeg" /><Relationship Id="rId2" Type="http://schemas.openxmlformats.org/officeDocument/2006/relationships/image" Target="../media/image17.jpeg" /><Relationship Id="rId3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18.jpeg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タイトル 1"/>
          <p:cNvSpPr>
            <a:spLocks noGrp="1"/>
          </p:cNvSpPr>
          <p:nvPr>
            <p:ph type="ctrTitle"/>
          </p:nvPr>
        </p:nvSpPr>
        <p:spPr>
          <a:xfrm>
            <a:off x="2111573" y="1370187"/>
            <a:ext cx="7928256" cy="279861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sz="6700" dirty="0"/>
              <a:t>「</a:t>
            </a:r>
            <a:r>
              <a:rPr kumimoji="1" lang="ja-JP" altLang="en-US" sz="67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オリジナル消しゴム</a:t>
            </a:r>
            <a:r>
              <a:rPr kumimoji="1" lang="ja-JP" altLang="en-US" sz="6700" dirty="0"/>
              <a:t>」</a:t>
            </a:r>
            <a:br>
              <a:rPr kumimoji="1" lang="en-US" altLang="ja-JP" sz="6700" dirty="0"/>
            </a:br>
            <a:r>
              <a:rPr lang="ja-JP" altLang="en-US" sz="6000" dirty="0"/>
              <a:t>「</a:t>
            </a:r>
            <a:r>
              <a:rPr lang="ja-JP" altLang="en-US" sz="5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ラーメンキーホルダー</a:t>
            </a:r>
            <a:r>
              <a:rPr lang="ja-JP" altLang="en-US" sz="6000" dirty="0"/>
              <a:t>」</a:t>
            </a:r>
            <a:br>
              <a:rPr lang="en-US" altLang="ja-JP" sz="5300" dirty="0"/>
            </a:br>
            <a:r>
              <a:rPr kumimoji="1" lang="ja-JP" altLang="en-US" sz="5300" dirty="0"/>
              <a:t>「</a:t>
            </a:r>
            <a:r>
              <a:rPr kumimoji="1" lang="ja-JP" altLang="en-US" sz="5300" dirty="0">
                <a:latin typeface="HGS明朝E" panose="02020900000000000000" pitchFamily="18" charset="-128"/>
                <a:ea typeface="HGS明朝E" panose="02020900000000000000" pitchFamily="18" charset="-128"/>
              </a:rPr>
              <a:t>御御籤</a:t>
            </a:r>
            <a:r>
              <a:rPr kumimoji="1" lang="ja-JP" altLang="en-US" sz="53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（おみくじ）</a:t>
            </a:r>
            <a:r>
              <a:rPr kumimoji="1" lang="ja-JP" altLang="en-US" sz="5300" dirty="0"/>
              <a:t>」</a:t>
            </a:r>
            <a:endParaRPr kumimoji="1" lang="ja-JP" altLang="en-US" dirty="0"/>
          </a:p>
        </p:txBody>
      </p:sp>
      <p:sp>
        <p:nvSpPr>
          <p:cNvPr id="1168" name="字幕 2"/>
          <p:cNvSpPr>
            <a:spLocks noGrp="1"/>
          </p:cNvSpPr>
          <p:nvPr>
            <p:ph type="subTitle" idx="1"/>
          </p:nvPr>
        </p:nvSpPr>
        <p:spPr>
          <a:xfrm>
            <a:off x="2201285" y="4168804"/>
            <a:ext cx="7789430" cy="135749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我ら</a:t>
            </a:r>
            <a:r>
              <a:rPr kumimoji="1"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「オリ消しゴム・お御籤</a:t>
            </a:r>
            <a:endParaRPr kumimoji="1" lang="en-US" altLang="ja-JP" sz="4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（おみくじ）チーム」の素晴らしさ！</a:t>
            </a:r>
            <a:endParaRPr kumimoji="1" lang="ja-JP" altLang="en-US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169" name="図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86" y="169119"/>
            <a:ext cx="2068344" cy="2240706"/>
          </a:xfrm>
          <a:prstGeom prst="rect">
            <a:avLst/>
          </a:prstGeom>
        </p:spPr>
      </p:pic>
      <p:pic>
        <p:nvPicPr>
          <p:cNvPr id="1170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03" y="3666060"/>
            <a:ext cx="2241883" cy="2241883"/>
          </a:xfrm>
          <a:prstGeom prst="rect">
            <a:avLst/>
          </a:prstGeom>
        </p:spPr>
      </p:pic>
      <p:pic>
        <p:nvPicPr>
          <p:cNvPr id="1171" name="図 13" descr="文字の書かれた紙_x000a__x000a_中程度の精度で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0264"/>
            <a:ext cx="2201284" cy="2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タイトル 1"/>
          <p:cNvSpPr>
            <a:spLocks noGrp="1"/>
          </p:cNvSpPr>
          <p:nvPr>
            <p:ph type="title"/>
          </p:nvPr>
        </p:nvSpPr>
        <p:spPr>
          <a:xfrm>
            <a:off x="683683" y="501859"/>
            <a:ext cx="11034584" cy="2093327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7200" dirty="0">
                <a:latin typeface="HG明朝B" panose="02020809000000000000" pitchFamily="17" charset="-128"/>
                <a:ea typeface="HG明朝B" panose="02020809000000000000" pitchFamily="17" charset="-128"/>
              </a:rPr>
              <a:t>裏表紙　　　</a:t>
            </a:r>
            <a:r>
              <a:rPr kumimoji="1" lang="ja-JP" altLang="en-US" sz="6600" dirty="0">
                <a:latin typeface="HG明朝B" panose="02020809000000000000" pitchFamily="17" charset="-128"/>
                <a:ea typeface="HG明朝B" panose="02020809000000000000" pitchFamily="17" charset="-128"/>
              </a:rPr>
              <a:t>作者・推敲</a:t>
            </a:r>
            <a:br>
              <a:rPr lang="en-US" altLang="ja-JP" sz="6600" dirty="0">
                <a:latin typeface="HG明朝B" panose="02020809000000000000" pitchFamily="17" charset="-128"/>
                <a:ea typeface="HG明朝B" panose="02020809000000000000" pitchFamily="17" charset="-128"/>
              </a:rPr>
            </a:br>
            <a:r>
              <a:rPr kumimoji="1" lang="ja-JP" altLang="en-US" sz="6600" dirty="0">
                <a:latin typeface="HG明朝B" panose="02020809000000000000" pitchFamily="17" charset="-128"/>
                <a:ea typeface="HG明朝B" panose="02020809000000000000" pitchFamily="17" charset="-128"/>
              </a:rPr>
              <a:t>実物作成・おみくじ作成</a:t>
            </a:r>
          </a:p>
        </p:txBody>
      </p:sp>
      <p:sp>
        <p:nvSpPr>
          <p:cNvPr id="1231" name="四角形 55"/>
          <p:cNvSpPr>
            <a:spLocks noGrp="1"/>
          </p:cNvSpPr>
          <p:nvPr>
            <p:ph idx="1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13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タイトル 1"/>
          <p:cNvSpPr>
            <a:spLocks noGrp="1"/>
          </p:cNvSpPr>
          <p:nvPr>
            <p:ph type="title"/>
          </p:nvPr>
        </p:nvSpPr>
        <p:spPr>
          <a:xfrm>
            <a:off x="597536" y="512804"/>
            <a:ext cx="10908664" cy="134662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プレゼンの内容</a:t>
            </a:r>
          </a:p>
        </p:txBody>
      </p:sp>
      <p:sp>
        <p:nvSpPr>
          <p:cNvPr id="117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9515" y="1905000"/>
            <a:ext cx="11000104" cy="4440196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3800" dirty="0">
                <a:solidFill>
                  <a:schemeClr val="tx1"/>
                </a:solidFill>
              </a:rPr>
              <a:t>僕たち、「</a:t>
            </a:r>
            <a:r>
              <a:rPr lang="ja-JP" altLang="en-US" sz="3800" b="1" dirty="0">
                <a:solidFill>
                  <a:schemeClr val="tx1"/>
                </a:solidFill>
              </a:rPr>
              <a:t>オリジナル消しゴム・御御籤（おみくじ</a:t>
            </a:r>
            <a:r>
              <a:rPr lang="en-US" altLang="ja-JP" sz="3800" b="1" dirty="0">
                <a:solidFill>
                  <a:schemeClr val="tx1"/>
                </a:solidFill>
              </a:rPr>
              <a:t>)</a:t>
            </a:r>
            <a:r>
              <a:rPr lang="ja-JP" altLang="en-US" sz="3800" b="1" dirty="0">
                <a:solidFill>
                  <a:schemeClr val="tx1"/>
                </a:solidFill>
              </a:rPr>
              <a:t>チーム</a:t>
            </a:r>
            <a:r>
              <a:rPr lang="ja-JP" altLang="en-US" sz="3800" dirty="0">
                <a:solidFill>
                  <a:schemeClr val="tx1"/>
                </a:solidFill>
              </a:rPr>
              <a:t>」は、　　　　　</a:t>
            </a:r>
            <a:r>
              <a:rPr lang="ja-JP" altLang="en-US" sz="3800" b="1" dirty="0">
                <a:solidFill>
                  <a:schemeClr val="tx1"/>
                </a:solidFill>
              </a:rPr>
              <a:t>大風印刷</a:t>
            </a:r>
            <a:r>
              <a:rPr lang="ja-JP" altLang="en-US" sz="3800" dirty="0">
                <a:solidFill>
                  <a:schemeClr val="tx1"/>
                </a:solidFill>
              </a:rPr>
              <a:t>さんが、山寺などでしているラーメンキーホルダー入りのガチャガチャに是非ともご協力していきたいと思い</a:t>
            </a:r>
            <a:r>
              <a:rPr lang="ja-JP" altLang="en-US" sz="3800" b="1" dirty="0">
                <a:solidFill>
                  <a:schemeClr val="tx1"/>
                </a:solidFill>
              </a:rPr>
              <a:t>ご協力</a:t>
            </a:r>
            <a:r>
              <a:rPr lang="ja-JP" altLang="en-US" sz="3800" dirty="0">
                <a:solidFill>
                  <a:schemeClr val="tx1"/>
                </a:solidFill>
              </a:rPr>
              <a:t>を　申し込みました。</a:t>
            </a:r>
            <a:endParaRPr lang="en-US" altLang="ja-JP" sz="3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3500" dirty="0">
                <a:solidFill>
                  <a:schemeClr val="tx1"/>
                </a:solidFill>
              </a:rPr>
              <a:t>最初に「</a:t>
            </a:r>
            <a:r>
              <a:rPr lang="ja-JP" altLang="en-US" sz="3500" b="1" dirty="0">
                <a:solidFill>
                  <a:schemeClr val="tx1"/>
                </a:solidFill>
              </a:rPr>
              <a:t>オリジナル消しゴム</a:t>
            </a:r>
            <a:r>
              <a:rPr lang="ja-JP" altLang="en-US" sz="3500" dirty="0">
                <a:solidFill>
                  <a:schemeClr val="tx1"/>
                </a:solidFill>
              </a:rPr>
              <a:t>」について</a:t>
            </a:r>
            <a:r>
              <a:rPr lang="en-US" altLang="ja-JP" sz="3500" dirty="0">
                <a:solidFill>
                  <a:schemeClr val="tx1"/>
                </a:solidFill>
              </a:rPr>
              <a:t>1</a:t>
            </a:r>
            <a:r>
              <a:rPr lang="ja-JP" altLang="en-US" sz="3500" dirty="0">
                <a:solidFill>
                  <a:schemeClr val="tx1"/>
                </a:solidFill>
              </a:rPr>
              <a:t>つほど紹介させていただき、次に</a:t>
            </a:r>
            <a:r>
              <a:rPr lang="en-US" altLang="ja-JP" sz="3500" dirty="0">
                <a:solidFill>
                  <a:schemeClr val="tx1"/>
                </a:solidFill>
              </a:rPr>
              <a:t>2</a:t>
            </a:r>
            <a:r>
              <a:rPr lang="ja-JP" altLang="en-US" sz="3500" dirty="0">
                <a:solidFill>
                  <a:schemeClr val="tx1"/>
                </a:solidFill>
              </a:rPr>
              <a:t>つほど「</a:t>
            </a:r>
            <a:r>
              <a:rPr lang="ja-JP" altLang="en-US" sz="3500" b="1" dirty="0">
                <a:solidFill>
                  <a:schemeClr val="tx1"/>
                </a:solidFill>
              </a:rPr>
              <a:t>御御籤（おみくじ</a:t>
            </a:r>
            <a:r>
              <a:rPr lang="ja-JP" altLang="en-US" sz="3500" dirty="0">
                <a:solidFill>
                  <a:schemeClr val="tx1"/>
                </a:solidFill>
              </a:rPr>
              <a:t>）」について紹介させていただきます。最後に「</a:t>
            </a:r>
            <a:r>
              <a:rPr lang="ja-JP" altLang="en-US" sz="3500" b="1" dirty="0">
                <a:solidFill>
                  <a:schemeClr val="tx1"/>
                </a:solidFill>
              </a:rPr>
              <a:t>その他</a:t>
            </a:r>
            <a:r>
              <a:rPr lang="ja-JP" altLang="en-US" sz="3500" dirty="0">
                <a:solidFill>
                  <a:schemeClr val="tx1"/>
                </a:solidFill>
              </a:rPr>
              <a:t>」について</a:t>
            </a:r>
            <a:r>
              <a:rPr lang="en-US" altLang="ja-JP" sz="3500" dirty="0">
                <a:solidFill>
                  <a:schemeClr val="tx1"/>
                </a:solidFill>
              </a:rPr>
              <a:t>3</a:t>
            </a:r>
            <a:r>
              <a:rPr lang="ja-JP" altLang="en-US" sz="3500" dirty="0">
                <a:solidFill>
                  <a:schemeClr val="tx1"/>
                </a:solidFill>
              </a:rPr>
              <a:t>つほど紹介させていただきます。</a:t>
            </a:r>
            <a:endParaRPr lang="en-US" altLang="ja-JP" sz="3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500" dirty="0">
                <a:solidFill>
                  <a:schemeClr val="tx1"/>
                </a:solidFill>
              </a:rPr>
              <a:t>　是非とも最後までご視聴していただけたら幸いです。</a:t>
            </a:r>
            <a:endParaRPr lang="en-US" altLang="ja-JP" sz="3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3500" b="1" dirty="0">
                <a:solidFill>
                  <a:schemeClr val="tx1"/>
                </a:solidFill>
              </a:rPr>
              <a:t>【</a:t>
            </a:r>
            <a:r>
              <a:rPr lang="ja-JP" altLang="en-US" sz="3500" b="1" dirty="0">
                <a:solidFill>
                  <a:schemeClr val="tx1"/>
                </a:solidFill>
              </a:rPr>
              <a:t>蔵王第一小学校</a:t>
            </a:r>
            <a:r>
              <a:rPr lang="en-US" altLang="ja-JP" sz="3500" b="1" dirty="0">
                <a:solidFill>
                  <a:schemeClr val="tx1"/>
                </a:solidFill>
              </a:rPr>
              <a:t>6</a:t>
            </a:r>
            <a:r>
              <a:rPr lang="ja-JP" altLang="en-US" sz="3500" b="1" dirty="0">
                <a:solidFill>
                  <a:schemeClr val="tx1"/>
                </a:solidFill>
              </a:rPr>
              <a:t>年</a:t>
            </a:r>
            <a:r>
              <a:rPr lang="en-US" altLang="ja-JP" sz="3500" b="1" dirty="0">
                <a:solidFill>
                  <a:schemeClr val="tx1"/>
                </a:solidFill>
              </a:rPr>
              <a:t>1</a:t>
            </a:r>
            <a:r>
              <a:rPr lang="ja-JP" altLang="en-US" sz="3500" b="1" dirty="0">
                <a:solidFill>
                  <a:schemeClr val="tx1"/>
                </a:solidFill>
              </a:rPr>
              <a:t>組「オリジナル消しゴム・御御籤チーム一同」</a:t>
            </a:r>
            <a:r>
              <a:rPr lang="en-US" altLang="ja-JP" sz="3500" b="1" dirty="0">
                <a:solidFill>
                  <a:schemeClr val="tx1"/>
                </a:solidFill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67417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2262137" y="2812869"/>
            <a:ext cx="8915400" cy="337751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/>
              <a:t>　これは、「オリジナル消しゴム」ならではです。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当たり前と言えば当たりまえですが、「オリジナル」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なので「あじ」がでています。そして、「消しゴム」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なので実用的でもあります。ですから僕たちは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『</a:t>
            </a:r>
            <a:r>
              <a:rPr lang="ja-JP" altLang="en-US" sz="2800" dirty="0"/>
              <a:t>オリジナル消しゴム</a:t>
            </a:r>
            <a:r>
              <a:rPr lang="en-US" altLang="ja-JP" sz="2800" dirty="0"/>
              <a:t>』</a:t>
            </a:r>
            <a:r>
              <a:rPr lang="ja-JP" altLang="en-US" sz="2800" dirty="0"/>
              <a:t>を推奨します。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（実は、ここでもらえる「箱」をとっておくと</a:t>
            </a:r>
            <a:r>
              <a:rPr lang="en-US" altLang="ja-JP" sz="2800" dirty="0"/>
              <a:t>……</a:t>
            </a:r>
            <a:r>
              <a:rPr lang="ja-JP" altLang="en-US" sz="2800" dirty="0"/>
              <a:t>）</a:t>
            </a:r>
            <a:endParaRPr lang="en-US" altLang="ja-JP" sz="2800" dirty="0"/>
          </a:p>
        </p:txBody>
      </p:sp>
      <p:sp>
        <p:nvSpPr>
          <p:cNvPr id="1177" name="タイトル 1"/>
          <p:cNvSpPr>
            <a:spLocks noGrp="1"/>
          </p:cNvSpPr>
          <p:nvPr>
            <p:ph type="title"/>
          </p:nvPr>
        </p:nvSpPr>
        <p:spPr>
          <a:xfrm>
            <a:off x="2147068" y="667615"/>
            <a:ext cx="8534400" cy="1507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つ目</a:t>
            </a:r>
            <a:br>
              <a:rPr kumimoji="1" lang="en-US" altLang="ja-JP" sz="4400" dirty="0"/>
            </a:br>
            <a:r>
              <a:rPr kumimoji="1" lang="ja-JP" altLang="en-US" sz="4400" dirty="0"/>
              <a:t>「</a:t>
            </a:r>
            <a:r>
              <a:rPr kumimoji="1" lang="ja-JP" altLang="en-US" sz="4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ここでしか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手に入らない</a:t>
            </a:r>
            <a:r>
              <a:rPr kumimoji="1" lang="ja-JP" altLang="en-US" sz="4400" dirty="0"/>
              <a:t>」　</a:t>
            </a:r>
          </a:p>
        </p:txBody>
      </p:sp>
      <p:pic>
        <p:nvPicPr>
          <p:cNvPr id="1178" name="図 3"/>
          <p:cNvPicPr>
            <a:picLocks noChangeAspect="1"/>
          </p:cNvPicPr>
          <p:nvPr/>
        </p:nvPicPr>
        <p:blipFill>
          <a:blip r:embed="rId1"/>
          <a:srcRect l="16525" r="18884"/>
          <a:stretch>
            <a:fillRect/>
          </a:stretch>
        </p:blipFill>
        <p:spPr>
          <a:xfrm rot="1028010">
            <a:off x="9873937" y="4573893"/>
            <a:ext cx="1907178" cy="1552575"/>
          </a:xfrm>
          <a:prstGeom prst="rect">
            <a:avLst/>
          </a:prstGeom>
        </p:spPr>
      </p:pic>
      <p:pic>
        <p:nvPicPr>
          <p:cNvPr id="1179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3514">
            <a:off x="224790" y="478726"/>
            <a:ext cx="1884210" cy="19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7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タイトル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534400" cy="15070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つ目</a:t>
            </a:r>
            <a:br>
              <a:rPr kumimoji="1"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4400" dirty="0"/>
              <a:t>「</a:t>
            </a:r>
            <a:r>
              <a:rPr kumimoji="1" lang="ja-JP" altLang="en-US" sz="4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ハズレがない</a:t>
            </a:r>
            <a:r>
              <a:rPr kumimoji="1" lang="ja-JP" altLang="en-US" sz="4400" dirty="0"/>
              <a:t>」</a:t>
            </a:r>
          </a:p>
        </p:txBody>
      </p:sp>
      <p:sp>
        <p:nvSpPr>
          <p:cNvPr id="118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8712" y="2468451"/>
            <a:ext cx="8915400" cy="3765439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2600" dirty="0"/>
              <a:t>これは、特徴的です。御御籤（おみくじ）というのは、</a:t>
            </a:r>
            <a:endParaRPr kumimoji="1" lang="en-US" altLang="ja-JP" sz="2600" dirty="0"/>
          </a:p>
          <a:p>
            <a:pPr marL="0" indent="0">
              <a:buNone/>
            </a:pPr>
            <a:r>
              <a:rPr kumimoji="1" lang="ja-JP" altLang="en-US" sz="2600" dirty="0"/>
              <a:t>たいてい「当たり」「ハズレ」がつきものですが、ここでの</a:t>
            </a:r>
            <a:r>
              <a:rPr lang="ja-JP" altLang="en-US" sz="2600" dirty="0"/>
              <a:t>御御籤（おみくじ）は、「ハズレ」がないです。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もちろん</a:t>
            </a:r>
            <a:r>
              <a:rPr kumimoji="1" lang="ja-JP" altLang="en-US" sz="2600" dirty="0"/>
              <a:t>「大吉」「中吉」「小吉」「吉」「末吉」などの、従来の</a:t>
            </a:r>
            <a:r>
              <a:rPr lang="ja-JP" altLang="en-US" sz="2600" dirty="0"/>
              <a:t>「当たり」はあります。そうすれば、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『</a:t>
            </a:r>
            <a:r>
              <a:rPr lang="ja-JP" altLang="en-US" sz="2600" dirty="0"/>
              <a:t>あ、「吉」だ。</a:t>
            </a:r>
            <a:r>
              <a:rPr kumimoji="1" lang="ja-JP" altLang="en-US" sz="2600" dirty="0"/>
              <a:t>次は「大吉</a:t>
            </a:r>
            <a:r>
              <a:rPr lang="ja-JP" altLang="en-US" sz="2600" dirty="0"/>
              <a:t>」</a:t>
            </a:r>
            <a:r>
              <a:rPr kumimoji="1" lang="ja-JP" altLang="en-US" sz="2600" dirty="0"/>
              <a:t>を狙うぞ～</a:t>
            </a:r>
            <a:r>
              <a:rPr kumimoji="1" lang="en-US" altLang="ja-JP" sz="2600" dirty="0"/>
              <a:t>』</a:t>
            </a:r>
            <a:r>
              <a:rPr kumimoji="1" lang="ja-JP" altLang="en-US" sz="2600" dirty="0"/>
              <a:t>となります。</a:t>
            </a:r>
            <a:endParaRPr kumimoji="1"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（</a:t>
            </a:r>
            <a:r>
              <a:rPr lang="en-US" altLang="ja-JP" sz="2600" dirty="0"/>
              <a:t>『</a:t>
            </a:r>
            <a:r>
              <a:rPr lang="ja-JP" altLang="en-US" sz="2600" dirty="0"/>
              <a:t>あ、「凶」がでなかった。</a:t>
            </a:r>
            <a:r>
              <a:rPr lang="en-US" altLang="ja-JP" sz="2600" dirty="0"/>
              <a:t>』</a:t>
            </a:r>
            <a:r>
              <a:rPr lang="ja-JP" altLang="en-US" sz="2600" dirty="0"/>
              <a:t>とならないように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張り紙をはります。ご注意してください。）</a:t>
            </a:r>
            <a:endParaRPr kumimoji="1" lang="ja-JP" altLang="en-US" sz="3000" dirty="0"/>
          </a:p>
        </p:txBody>
      </p:sp>
      <p:pic>
        <p:nvPicPr>
          <p:cNvPr id="1183" name="図 4" descr="文字の書かれた紙_x000a__x000a_中程度の精度で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8394903">
            <a:off x="546891" y="723352"/>
            <a:ext cx="1873729" cy="2382178"/>
          </a:xfrm>
          <a:prstGeom prst="rect">
            <a:avLst/>
          </a:prstGeom>
        </p:spPr>
      </p:pic>
      <p:pic>
        <p:nvPicPr>
          <p:cNvPr id="1184" name="図 6" descr="挿絵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88" y="3699437"/>
            <a:ext cx="1460656" cy="22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3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タイトル 1"/>
          <p:cNvSpPr>
            <a:spLocks noGrp="1"/>
          </p:cNvSpPr>
          <p:nvPr>
            <p:ph type="title"/>
          </p:nvPr>
        </p:nvSpPr>
        <p:spPr>
          <a:xfrm>
            <a:off x="2216450" y="545527"/>
            <a:ext cx="8534400" cy="1507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つ目</a:t>
            </a:r>
            <a:br>
              <a:rPr kumimoji="1" lang="en-US" altLang="ja-JP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</a:br>
            <a:r>
              <a:rPr kumimoji="1"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「運試し</a:t>
            </a:r>
            <a:r>
              <a:rPr lang="ja-JP" altLang="en-US" sz="4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ができる」</a:t>
            </a:r>
            <a:endParaRPr kumimoji="1" lang="ja-JP" altLang="en-US" sz="40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1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6450" y="2428103"/>
            <a:ext cx="8534400" cy="361526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3600" dirty="0"/>
              <a:t>　先ほど、</a:t>
            </a:r>
            <a:r>
              <a:rPr kumimoji="1" lang="en-US" altLang="ja-JP" sz="3600" dirty="0"/>
              <a:t>『</a:t>
            </a:r>
            <a:r>
              <a:rPr kumimoji="1" lang="ja-JP" altLang="en-US" sz="3600" dirty="0"/>
              <a:t>「ハズレ」がない</a:t>
            </a:r>
            <a:r>
              <a:rPr kumimoji="1" lang="en-US" altLang="ja-JP" sz="3600" dirty="0"/>
              <a:t>』</a:t>
            </a:r>
            <a:r>
              <a:rPr kumimoji="1" lang="ja-JP" altLang="en-US" sz="3600" dirty="0"/>
              <a:t>と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おっしゃいましたがそれでも「運試し」はできます。「大吉」</a:t>
            </a:r>
            <a:r>
              <a:rPr lang="ja-JP" altLang="en-US" sz="3600" dirty="0"/>
              <a:t>と「末吉」でも階級はちがいますので、そこで</a:t>
            </a:r>
            <a:r>
              <a:rPr kumimoji="1" lang="ja-JP" altLang="en-US" sz="3600" dirty="0"/>
              <a:t>「運試し」が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できるということです。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</a:t>
            </a:r>
            <a:r>
              <a:rPr lang="en-US" altLang="ja-JP" sz="3600" dirty="0"/>
              <a:t>※</a:t>
            </a:r>
            <a:r>
              <a:rPr lang="ja-JP" altLang="en-US" sz="3600" dirty="0"/>
              <a:t>凶は出ませんので注意してください）</a:t>
            </a:r>
            <a:endParaRPr kumimoji="1" lang="en-US" altLang="ja-JP" sz="3600" dirty="0"/>
          </a:p>
        </p:txBody>
      </p:sp>
      <p:pic>
        <p:nvPicPr>
          <p:cNvPr id="1188" name="図 4" descr="文字の書かれた紙_x000a__x000a_中程度の精度で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8784522">
            <a:off x="508369" y="631588"/>
            <a:ext cx="1895475" cy="2409825"/>
          </a:xfrm>
          <a:prstGeom prst="rect">
            <a:avLst/>
          </a:prstGeom>
        </p:spPr>
      </p:pic>
      <p:pic>
        <p:nvPicPr>
          <p:cNvPr id="1189" name="図 6" descr="挿絵, 抽象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16" y="3958045"/>
            <a:ext cx="1190670" cy="2633667"/>
          </a:xfrm>
          <a:prstGeom prst="rect">
            <a:avLst/>
          </a:prstGeom>
        </p:spPr>
      </p:pic>
      <p:pic>
        <p:nvPicPr>
          <p:cNvPr id="1190" name="図 8" descr="挿絵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5284">
            <a:off x="10263745" y="558727"/>
            <a:ext cx="1171388" cy="2623909"/>
          </a:xfrm>
          <a:prstGeom prst="rect">
            <a:avLst/>
          </a:prstGeom>
        </p:spPr>
      </p:pic>
      <p:pic>
        <p:nvPicPr>
          <p:cNvPr id="1191" name="図 10" descr="挿絵, 抽象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34695">
            <a:off x="10662755" y="4558935"/>
            <a:ext cx="1078852" cy="24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3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タイトル 1"/>
          <p:cNvSpPr>
            <a:spLocks noGrp="1"/>
          </p:cNvSpPr>
          <p:nvPr>
            <p:ph type="title"/>
          </p:nvPr>
        </p:nvSpPr>
        <p:spPr>
          <a:xfrm>
            <a:off x="2084409" y="612606"/>
            <a:ext cx="8534400" cy="15070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つ目</a:t>
            </a:r>
            <a:br>
              <a:rPr kumimoji="1"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latin typeface="HGS行書体" panose="03000600000000000000" pitchFamily="66" charset="-128"/>
                <a:ea typeface="HGS行書体" panose="03000600000000000000" pitchFamily="66" charset="-128"/>
              </a:rPr>
              <a:t>思い出になる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</a:p>
        </p:txBody>
      </p:sp>
      <p:sp>
        <p:nvSpPr>
          <p:cNvPr id="119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4409" y="2410097"/>
            <a:ext cx="8534400" cy="361526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3000" dirty="0">
                <a:solidFill>
                  <a:schemeClr val="tx1"/>
                </a:solidFill>
              </a:rPr>
              <a:t>普通の割引は「紙」ですが、このキーホルダーなら</a:t>
            </a:r>
            <a:endParaRPr kumimoji="1" lang="en-US" altLang="ja-JP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000" dirty="0">
                <a:solidFill>
                  <a:schemeClr val="tx1"/>
                </a:solidFill>
              </a:rPr>
              <a:t>お店で使っていても自分の手元にあるのでいつまで</a:t>
            </a:r>
            <a:endParaRPr kumimoji="1" lang="en-US" altLang="ja-JP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000" dirty="0">
                <a:solidFill>
                  <a:schemeClr val="tx1"/>
                </a:solidFill>
              </a:rPr>
              <a:t>も</a:t>
            </a:r>
            <a:r>
              <a:rPr lang="ja-JP" altLang="en-US" sz="3000" dirty="0">
                <a:solidFill>
                  <a:schemeClr val="tx1"/>
                </a:solidFill>
              </a:rPr>
              <a:t>キーホルダーが手元にあります。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tx1"/>
                </a:solidFill>
              </a:rPr>
              <a:t>　「観賞用」として、そのまま残していてもいいし、そのまま「所用」（使用）してもいいと、二つの要素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tx1"/>
                </a:solidFill>
              </a:rPr>
              <a:t>があります。</a:t>
            </a:r>
            <a:endParaRPr lang="en-US" altLang="ja-JP" sz="3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tx1"/>
                </a:solidFill>
              </a:rPr>
              <a:t>　ですから、「思い出に残る」と言えます。</a:t>
            </a:r>
            <a:endParaRPr lang="en-US" altLang="ja-JP" sz="3000" dirty="0">
              <a:solidFill>
                <a:schemeClr val="tx1"/>
              </a:solidFill>
            </a:endParaRPr>
          </a:p>
        </p:txBody>
      </p:sp>
      <p:pic>
        <p:nvPicPr>
          <p:cNvPr id="1195" name="図 4" descr="おもちゃ, 人形, 挿絵, 時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87354">
            <a:off x="-19833" y="3879730"/>
            <a:ext cx="2124075" cy="2152650"/>
          </a:xfrm>
          <a:prstGeom prst="rect">
            <a:avLst/>
          </a:prstGeom>
        </p:spPr>
      </p:pic>
      <p:pic>
        <p:nvPicPr>
          <p:cNvPr id="1196" name="図 6" descr="挿絵, 抽象, 記号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2590">
            <a:off x="174957" y="902843"/>
            <a:ext cx="2952750" cy="1552575"/>
          </a:xfrm>
          <a:prstGeom prst="rect">
            <a:avLst/>
          </a:prstGeom>
        </p:spPr>
      </p:pic>
      <p:pic>
        <p:nvPicPr>
          <p:cNvPr id="1197" name="図 7" descr="挿絵, 抽象, 記号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5442">
            <a:off x="8874193" y="5000113"/>
            <a:ext cx="2952750" cy="1552575"/>
          </a:xfrm>
          <a:prstGeom prst="rect">
            <a:avLst/>
          </a:prstGeom>
        </p:spPr>
      </p:pic>
      <p:pic>
        <p:nvPicPr>
          <p:cNvPr id="1198" name="図 8" descr="おもちゃ, 人形, 挿絵, 時計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214434">
            <a:off x="9685118" y="554636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1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タイトル 1"/>
          <p:cNvSpPr>
            <a:spLocks noGrp="1"/>
          </p:cNvSpPr>
          <p:nvPr>
            <p:ph type="title"/>
          </p:nvPr>
        </p:nvSpPr>
        <p:spPr>
          <a:xfrm>
            <a:off x="1637588" y="520705"/>
            <a:ext cx="6714896" cy="104007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つ目</a:t>
            </a:r>
            <a:br>
              <a:rPr lang="en-US" altLang="ja-JP" sz="3600" dirty="0"/>
            </a:br>
            <a:r>
              <a:rPr lang="ja-JP" altLang="en-US" sz="3600" dirty="0"/>
              <a:t>「</a:t>
            </a: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箱を再利用できる</a:t>
            </a:r>
            <a:r>
              <a:rPr lang="ja-JP" altLang="en-US" sz="3600" dirty="0"/>
              <a:t>」</a:t>
            </a:r>
            <a:endParaRPr kumimoji="1" lang="ja-JP" altLang="en-US" sz="3600" dirty="0"/>
          </a:p>
        </p:txBody>
      </p:sp>
      <p:sp>
        <p:nvSpPr>
          <p:cNvPr id="120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580193" y="520706"/>
            <a:ext cx="1936832" cy="4027000"/>
          </a:xfrm>
          <a:ln>
            <a:solidFill>
              <a:schemeClr val="tx1"/>
            </a:solidFill>
          </a:ln>
        </p:spPr>
        <p:txBody>
          <a:bodyPr vert="eaVert">
            <a:noAutofit/>
          </a:bodyPr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1"/>
                </a:solidFill>
              </a:rPr>
              <a:t>　先ほど少しふれましたが　　　「オリジナル消しゴム」が入ってい</a:t>
            </a:r>
            <a:r>
              <a:rPr lang="ja-JP" altLang="en-US" sz="2800" b="1" dirty="0">
                <a:solidFill>
                  <a:schemeClr val="tx1"/>
                </a:solidFill>
              </a:rPr>
              <a:t>た「箱」を再利用　することできます</a:t>
            </a:r>
            <a:r>
              <a:rPr lang="ja-JP" altLang="en-US" sz="2800" b="1" dirty="0"/>
              <a:t>。</a:t>
            </a:r>
            <a:endParaRPr kumimoji="1" lang="ja-JP" altLang="en-US" sz="2800" b="1" dirty="0"/>
          </a:p>
        </p:txBody>
      </p:sp>
      <p:pic>
        <p:nvPicPr>
          <p:cNvPr id="1202" name="図 4" descr="座る, 作品, テーブル, 古い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rcRect l="34018" t="9686" r="33183" b="19206"/>
          <a:stretch>
            <a:fillRect/>
          </a:stretch>
        </p:blipFill>
        <p:spPr>
          <a:xfrm>
            <a:off x="1494144" y="3472165"/>
            <a:ext cx="2018029" cy="2461026"/>
          </a:xfrm>
          <a:prstGeom prst="rect">
            <a:avLst/>
          </a:prstGeom>
        </p:spPr>
      </p:pic>
      <p:pic>
        <p:nvPicPr>
          <p:cNvPr id="1203" name="図 6" descr="座る, テーブル, 建物, 作品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rcRect l="28748" t="14487" r="35715" b="6841"/>
          <a:stretch>
            <a:fillRect/>
          </a:stretch>
        </p:blipFill>
        <p:spPr>
          <a:xfrm>
            <a:off x="3493931" y="3475793"/>
            <a:ext cx="1956745" cy="2436584"/>
          </a:xfrm>
          <a:prstGeom prst="rect">
            <a:avLst/>
          </a:prstGeom>
        </p:spPr>
      </p:pic>
      <p:pic>
        <p:nvPicPr>
          <p:cNvPr id="1204" name="図 8" descr="床に置かれている_x000a__x000a_低い精度で自動的に生成された説明"/>
          <p:cNvPicPr>
            <a:picLocks noChangeAspect="1"/>
          </p:cNvPicPr>
          <p:nvPr/>
        </p:nvPicPr>
        <p:blipFill>
          <a:blip r:embed="rId3"/>
          <a:srcRect l="30348" t="13493" r="34933" b="49536"/>
          <a:stretch>
            <a:fillRect/>
          </a:stretch>
        </p:blipFill>
        <p:spPr>
          <a:xfrm>
            <a:off x="4467127" y="1575378"/>
            <a:ext cx="3215032" cy="1925689"/>
          </a:xfrm>
          <a:prstGeom prst="rect">
            <a:avLst/>
          </a:prstGeom>
        </p:spPr>
      </p:pic>
      <p:pic>
        <p:nvPicPr>
          <p:cNvPr id="1205" name="図 10" descr="人の手_x000a__x000a_中程度の精度で自動的に生成された説明"/>
          <p:cNvPicPr>
            <a:picLocks noChangeAspect="1"/>
          </p:cNvPicPr>
          <p:nvPr/>
        </p:nvPicPr>
        <p:blipFill>
          <a:blip r:embed="rId4"/>
          <a:srcRect l="33952" t="31351" r="44662" b="30811"/>
          <a:stretch>
            <a:fillRect/>
          </a:stretch>
        </p:blipFill>
        <p:spPr>
          <a:xfrm>
            <a:off x="7654542" y="1558372"/>
            <a:ext cx="1934859" cy="1925689"/>
          </a:xfrm>
          <a:prstGeom prst="rect">
            <a:avLst/>
          </a:prstGeom>
        </p:spPr>
      </p:pic>
      <p:pic>
        <p:nvPicPr>
          <p:cNvPr id="1206" name="図 12" descr="携帯電話を持っている手_x000a__x000a_中程度の精度で自動的に生成された説明"/>
          <p:cNvPicPr>
            <a:picLocks noChangeAspect="1"/>
          </p:cNvPicPr>
          <p:nvPr/>
        </p:nvPicPr>
        <p:blipFill>
          <a:blip r:embed="rId5"/>
          <a:srcRect l="32797" t="36621" r="42824" b="21980"/>
          <a:stretch>
            <a:fillRect/>
          </a:stretch>
        </p:blipFill>
        <p:spPr>
          <a:xfrm>
            <a:off x="8343276" y="4446906"/>
            <a:ext cx="2214774" cy="2115587"/>
          </a:xfrm>
          <a:prstGeom prst="rect">
            <a:avLst/>
          </a:prstGeom>
        </p:spPr>
      </p:pic>
      <p:sp>
        <p:nvSpPr>
          <p:cNvPr id="1207" name="テキスト ボックス 13"/>
          <p:cNvSpPr txBox="1"/>
          <p:nvPr/>
        </p:nvSpPr>
        <p:spPr>
          <a:xfrm>
            <a:off x="3610115" y="5913804"/>
            <a:ext cx="17799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裏の写真</a:t>
            </a:r>
          </a:p>
        </p:txBody>
      </p:sp>
      <p:sp>
        <p:nvSpPr>
          <p:cNvPr id="1208" name="テキスト ボックス 14"/>
          <p:cNvSpPr txBox="1"/>
          <p:nvPr/>
        </p:nvSpPr>
        <p:spPr>
          <a:xfrm>
            <a:off x="1670544" y="5939488"/>
            <a:ext cx="18631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表の写真</a:t>
            </a:r>
          </a:p>
        </p:txBody>
      </p:sp>
      <p:sp>
        <p:nvSpPr>
          <p:cNvPr id="1209" name="テキスト ボックス 17"/>
          <p:cNvSpPr txBox="1"/>
          <p:nvPr/>
        </p:nvSpPr>
        <p:spPr>
          <a:xfrm>
            <a:off x="5450677" y="3492799"/>
            <a:ext cx="410039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</a:t>
            </a:r>
            <a:r>
              <a:rPr kumimoji="1" lang="ja-JP" altLang="en-US" sz="2800" dirty="0"/>
              <a:t>実際に自分の消しゴムを入れることに成功した写真</a:t>
            </a:r>
            <a:endParaRPr kumimoji="1" lang="en-US" altLang="ja-JP" sz="2800" dirty="0"/>
          </a:p>
        </p:txBody>
      </p:sp>
      <p:sp>
        <p:nvSpPr>
          <p:cNvPr id="1210" name="テキスト ボックス 18"/>
          <p:cNvSpPr txBox="1"/>
          <p:nvPr/>
        </p:nvSpPr>
        <p:spPr>
          <a:xfrm>
            <a:off x="5927794" y="4446907"/>
            <a:ext cx="2339102" cy="187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/>
              <a:t>消しゴムも、入れられて　間に鉛筆なども、入れられます。</a:t>
            </a:r>
            <a:endParaRPr kumimoji="1" lang="ja-JP" altLang="en-US" sz="3200" dirty="0"/>
          </a:p>
        </p:txBody>
      </p:sp>
      <p:sp>
        <p:nvSpPr>
          <p:cNvPr id="1211" name="テキスト ボックス 7"/>
          <p:cNvSpPr txBox="1"/>
          <p:nvPr/>
        </p:nvSpPr>
        <p:spPr>
          <a:xfrm>
            <a:off x="529592" y="778828"/>
            <a:ext cx="1107996" cy="56223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en-US" altLang="ja-JP" sz="6000" dirty="0"/>
              <a:t>※</a:t>
            </a:r>
            <a:r>
              <a:rPr kumimoji="1" lang="ja-JP" altLang="en-US" sz="6000" dirty="0"/>
              <a:t>試作品です。</a:t>
            </a:r>
          </a:p>
        </p:txBody>
      </p:sp>
    </p:spTree>
    <p:extLst>
      <p:ext uri="{BB962C8B-B14F-4D97-AF65-F5344CB8AC3E}">
        <p14:creationId xmlns:p14="http://schemas.microsoft.com/office/powerpoint/2010/main" val="131994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タイトル 1"/>
          <p:cNvSpPr>
            <a:spLocks noGrp="1"/>
          </p:cNvSpPr>
          <p:nvPr>
            <p:ph type="title"/>
          </p:nvPr>
        </p:nvSpPr>
        <p:spPr>
          <a:xfrm>
            <a:off x="1295401" y="1154210"/>
            <a:ext cx="9601196" cy="13038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6</a:t>
            </a:r>
            <a:r>
              <a:rPr kumimoji="1"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つ目</a:t>
            </a:r>
            <a:br>
              <a:rPr kumimoji="1" lang="en-US" altLang="ja-JP" sz="4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</a:br>
            <a:r>
              <a:rPr kumimoji="1" lang="ja-JP" altLang="en-US" sz="4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「</a:t>
            </a:r>
            <a:r>
              <a:rPr kumimoji="1"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一石二鳥</a:t>
            </a:r>
            <a:r>
              <a:rPr kumimoji="1" lang="ja-JP" altLang="en-US" sz="4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ならぬ、</a:t>
            </a:r>
            <a:r>
              <a:rPr kumimoji="1" lang="ja-JP" altLang="en-US" sz="4000" dirty="0">
                <a:latin typeface="HGS明朝B" panose="02020800000000000000" pitchFamily="18" charset="-128"/>
                <a:ea typeface="HGS明朝B" panose="02020800000000000000" pitchFamily="18" charset="-128"/>
              </a:rPr>
              <a:t>一石三鳥</a:t>
            </a:r>
            <a:r>
              <a:rPr kumimoji="1" lang="ja-JP" altLang="en-US" sz="4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！」</a:t>
            </a:r>
          </a:p>
        </p:txBody>
      </p:sp>
      <p:sp>
        <p:nvSpPr>
          <p:cNvPr id="12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1" y="2458077"/>
            <a:ext cx="9601196" cy="344845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500</a:t>
            </a:r>
            <a:r>
              <a:rPr lang="ja-JP" altLang="en-US" sz="2800" dirty="0"/>
              <a:t>円という少ないお金で割引されるラーメンキーホルダーと</a:t>
            </a:r>
            <a:endParaRPr lang="en-US" altLang="ja-JP" sz="2800" dirty="0"/>
          </a:p>
          <a:p>
            <a:pPr marL="36900" indent="0">
              <a:buNone/>
            </a:pPr>
            <a:r>
              <a:rPr lang="ja-JP" altLang="en-US" sz="2800" dirty="0"/>
              <a:t>御御籤（おみくじ）とオリジナル消しゴムの</a:t>
            </a:r>
            <a:r>
              <a:rPr lang="en-US" altLang="ja-JP" sz="2800" dirty="0"/>
              <a:t>3</a:t>
            </a:r>
            <a:r>
              <a:rPr lang="ja-JP" altLang="en-US" sz="2800" dirty="0"/>
              <a:t>つがもらえます。</a:t>
            </a:r>
            <a:endParaRPr lang="en-US" altLang="ja-JP" sz="2800" dirty="0"/>
          </a:p>
          <a:p>
            <a:pPr marL="36900" indent="0">
              <a:buNone/>
            </a:pPr>
            <a:r>
              <a:rPr lang="en-US" altLang="ja-JP" sz="2800" dirty="0"/>
              <a:t>500</a:t>
            </a:r>
            <a:r>
              <a:rPr lang="ja-JP" altLang="en-US" sz="2800" dirty="0"/>
              <a:t>円はそこまでは、　安くないけれどこの</a:t>
            </a:r>
            <a:r>
              <a:rPr lang="en-US" altLang="ja-JP" sz="2800" dirty="0"/>
              <a:t>3</a:t>
            </a:r>
            <a:r>
              <a:rPr lang="ja-JP" altLang="en-US" sz="2800" dirty="0"/>
              <a:t>つがあると思えば　</a:t>
            </a:r>
            <a:endParaRPr lang="en-US" altLang="ja-JP" sz="2800" dirty="0"/>
          </a:p>
          <a:p>
            <a:pPr marL="36900" indent="0">
              <a:buNone/>
            </a:pPr>
            <a:r>
              <a:rPr lang="ja-JP" altLang="en-US" sz="2800" dirty="0"/>
              <a:t>「一石二鳥」よりも「一石三鳥」ということになります。</a:t>
            </a:r>
            <a:endParaRPr lang="en-US" altLang="ja-JP" sz="2800" dirty="0"/>
          </a:p>
          <a:p>
            <a:pPr marL="36900" indent="0">
              <a:buNone/>
            </a:pPr>
            <a:r>
              <a:rPr lang="ja-JP" altLang="en-US" sz="2800" dirty="0"/>
              <a:t>　「ぜひ、ガチャガチャを回してみてください。」と、周りの人に</a:t>
            </a:r>
            <a:endParaRPr lang="en-US" altLang="ja-JP" sz="2800" dirty="0"/>
          </a:p>
          <a:p>
            <a:pPr marL="36900" indent="0">
              <a:buNone/>
            </a:pPr>
            <a:r>
              <a:rPr lang="ja-JP" altLang="en-US" sz="2800" dirty="0"/>
              <a:t>宣伝することもできます。ということで「一石三鳥」と、いえます。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73719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48425" y="1668338"/>
            <a:ext cx="8915400" cy="451039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以上の計</a:t>
            </a:r>
            <a:r>
              <a:rPr kumimoji="1"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6</a:t>
            </a:r>
            <a:r>
              <a:rPr kumimoji="1"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つの魅力を紹介しました。</a:t>
            </a:r>
            <a:endParaRPr kumimoji="1"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少しは、こちらの魅力が伝わったでしょう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か？是非とも、大風印刷さんとご協力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できることを楽しみにお待ちしております。</a:t>
            </a:r>
            <a:endParaRPr lang="en-US" altLang="ja-JP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　以上で</a:t>
            </a:r>
            <a:r>
              <a:rPr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「オリジナル消しゴム・御御籤</a:t>
            </a:r>
            <a:endParaRPr lang="en-US" altLang="ja-JP" sz="36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（おみくじ）チーム」</a:t>
            </a:r>
            <a:r>
              <a:rPr lang="ja-JP" altLang="en-US" sz="3600" dirty="0">
                <a:latin typeface="HGS明朝E" panose="02020900000000000000" pitchFamily="18" charset="-128"/>
                <a:ea typeface="HGS明朝E" panose="02020900000000000000" pitchFamily="18" charset="-128"/>
              </a:rPr>
              <a:t>のプレゼンを終わります。</a:t>
            </a:r>
            <a:endParaRPr lang="en-US" altLang="ja-JP" sz="32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217" name="テキスト ボックス 1"/>
          <p:cNvSpPr txBox="1"/>
          <p:nvPr/>
        </p:nvSpPr>
        <p:spPr>
          <a:xfrm>
            <a:off x="1948425" y="468009"/>
            <a:ext cx="8915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HGP明朝E" panose="02020900000000000000" pitchFamily="18" charset="-128"/>
                <a:ea typeface="HGP明朝E" panose="02020900000000000000" pitchFamily="18" charset="-128"/>
              </a:rPr>
              <a:t>最後に</a:t>
            </a:r>
          </a:p>
        </p:txBody>
      </p:sp>
    </p:spTree>
    <p:extLst>
      <p:ext uri="{BB962C8B-B14F-4D97-AF65-F5344CB8AC3E}">
        <p14:creationId xmlns:p14="http://schemas.microsoft.com/office/powerpoint/2010/main" val="1603852909"/>
      </p:ext>
    </p:extLst>
  </p:cSld>
  <p:clrMapOvr>
    <a:masterClrMapping/>
  </p:clrMapOvr>
</p:sld>
</file>

<file path=ppt/theme/_rels/them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  <a:tileRect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  <a:tileRect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Organic</Template>
  <TotalTime>20936</TotalTime>
  <Words>783</Words>
  <Application>JUST Focus</Application>
  <Paragraphs>60</Paragraph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5" baseType="lpstr">
      <vt:lpstr>HGP創英ﾌﾟﾚｾﾞﾝｽEB</vt:lpstr>
      <vt:lpstr>HGP創英角ｺﾞｼｯｸUB</vt:lpstr>
      <vt:lpstr>HGP明朝B</vt:lpstr>
      <vt:lpstr>HGP明朝E</vt:lpstr>
      <vt:lpstr>HGS教科書体</vt:lpstr>
      <vt:lpstr>HGS行書体</vt:lpstr>
      <vt:lpstr>HGS明朝B</vt:lpstr>
      <vt:lpstr>HGS明朝E</vt:lpstr>
      <vt:lpstr>HG丸ｺﾞｼｯｸM-PRO</vt:lpstr>
      <vt:lpstr>HG創英ﾌﾟﾚｾﾞﾝｽEB</vt:lpstr>
      <vt:lpstr>HG明朝B</vt:lpstr>
      <vt:lpstr>ＭＳ 明朝</vt:lpstr>
      <vt:lpstr>Arial</vt:lpstr>
      <vt:lpstr>Garamond</vt:lpstr>
      <vt:lpstr>オーガニック</vt:lpstr>
      <vt:lpstr>「オリジナル消しゴム」 「ラーメンキーホルダー」 「御御籤（おみくじ）」</vt:lpstr>
      <vt:lpstr>プレゼンの内容</vt:lpstr>
      <vt:lpstr>1つ目 「ここでしか手に入らない」　</vt:lpstr>
      <vt:lpstr>2つ目 「ハズレがない」</vt:lpstr>
      <vt:lpstr>3つ目 「運試しができる」</vt:lpstr>
      <vt:lpstr>4つ目 「思い出になる」</vt:lpstr>
      <vt:lpstr>5つ目 「箱を再利用できる」</vt:lpstr>
      <vt:lpstr>6つ目 「一石二鳥ならぬ、一石三鳥！」</vt:lpstr>
      <vt:lpstr>PowerPoint プレゼンテーション</vt:lpstr>
      <vt:lpstr>裏表紙　　　作者・推敲 実物作成・おみくじ作成</vt:lpstr>
    </vt:vector>
  </TitlesOfParts>
  <LinksUpToDate>false</LinksUpToDate>
  <SharedDoc>false</SharedDoc>
  <HyperlinksChanged>false</HyperlinksChanged>
  <AppVersion>4.1.7</AppVersion>
  <PresentationFormat>ユーザー設定</PresentationFormat>
  <Slides>10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「オリジナル消しゴム」 「御御籤（おみくじ）」 「ラーメンキーホルダー」 の素晴らしさ！</dc:title>
  <dc:creator>中山勝太</dc:creator>
  <cp:lastModifiedBy>dpc-02</cp:lastModifiedBy>
  <dcterms:created xsi:type="dcterms:W3CDTF">2022-12-06T06:58:11Z</dcterms:created>
  <dcterms:modified xsi:type="dcterms:W3CDTF">2023-03-08T01:33:46Z</dcterms:modified>
  <cp:revision>11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